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1"/>
  </p:sldMasterIdLst>
  <p:notesMasterIdLst>
    <p:notesMasterId r:id="rId7"/>
  </p:notesMasterIdLst>
  <p:handoutMasterIdLst>
    <p:handoutMasterId r:id="rId8"/>
  </p:handoutMasterIdLst>
  <p:sldIdLst>
    <p:sldId id="1175" r:id="rId2"/>
    <p:sldId id="1176" r:id="rId3"/>
    <p:sldId id="1178" r:id="rId4"/>
    <p:sldId id="1177" r:id="rId5"/>
    <p:sldId id="117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ushanik Hovsepyan" initials="SH" lastIdx="10" clrIdx="0">
    <p:extLst>
      <p:ext uri="{19B8F6BF-5375-455C-9EA6-DF929625EA0E}">
        <p15:presenceInfo xmlns:p15="http://schemas.microsoft.com/office/powerpoint/2012/main" userId="S-1-5-21-2484338047-610389186-776238403-43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BC4E"/>
    <a:srgbClr val="64B445"/>
    <a:srgbClr val="FFD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6006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F7A13A-9937-3044-A46C-00186AC8E0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6346DB-19B9-9F4F-A5BC-8AFBD857DF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047E5-63D6-064E-B3E1-8433546BDB25}" type="datetimeFigureOut">
              <a:rPr lang="en-US" smtClean="0"/>
              <a:t>15/03/22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F2B5B9-15E2-F348-A26F-CE1A38BAD5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2F453-923D-8643-97DB-C179B0C1B5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ACEA5-84DA-C141-AA83-0C05E8C12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60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FD91-C108-47A9-896C-C8220615F742}" type="datetimeFigureOut">
              <a:rPr lang="en-US" smtClean="0"/>
              <a:t>15/03/22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17684-C08D-4BB8-B991-A71526204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092952" y="0"/>
            <a:ext cx="6099048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9168714" y="6030097"/>
            <a:ext cx="2751437" cy="659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85693" y="2725156"/>
            <a:ext cx="5430221" cy="7256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4960"/>
              </a:lnSpc>
              <a:buNone/>
              <a:defRPr lang="en-US" sz="4800" kern="1200" baseline="0" dirty="0" smtClean="0">
                <a:solidFill>
                  <a:schemeClr val="tx1"/>
                </a:solidFill>
                <a:latin typeface="Montserrat arm Light" pitchFamily="2" charset="77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title of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385693" y="3467248"/>
            <a:ext cx="5430221" cy="6749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4800" b="1" kern="1200" dirty="0" smtClean="0">
                <a:solidFill>
                  <a:srgbClr val="64B445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presentation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93" y="803335"/>
            <a:ext cx="2827065" cy="44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26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312595" y="2544553"/>
            <a:ext cx="5178425" cy="4392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400" b="1" kern="1200" dirty="0" smtClean="0">
                <a:solidFill>
                  <a:srgbClr val="64B445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312595" y="2986062"/>
            <a:ext cx="5178425" cy="4392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400" kern="1200" dirty="0">
                <a:solidFill>
                  <a:srgbClr val="64B445"/>
                </a:solidFill>
                <a:latin typeface="Montserrat arm Light" pitchFamily="2" charset="77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sz="2400" dirty="0" smtClean="0">
                <a:solidFill>
                  <a:srgbClr val="64B445"/>
                </a:solidFill>
                <a:latin typeface="Montserrat arm Light" pitchFamily="2" charset="77"/>
                <a:ea typeface="Montserrat arm" pitchFamily="2" charset="-128"/>
              </a:rPr>
              <a:t>Position in department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312595" y="3570246"/>
            <a:ext cx="5178425" cy="329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baseline="0" dirty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algn="ctr"/>
            <a:r>
              <a:rPr lang="en-US" sz="1600" dirty="0" smtClean="0">
                <a:latin typeface="Montserrat arm" pitchFamily="2" charset="-128"/>
                <a:ea typeface="Montserrat arm" pitchFamily="2" charset="-128"/>
              </a:rPr>
              <a:t>E-mail: name.surname@ameriabank.am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312595" y="3938196"/>
            <a:ext cx="5178425" cy="329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baseline="0" dirty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algn="ctr"/>
            <a:r>
              <a:rPr lang="en-US" sz="1600" dirty="0" smtClean="0">
                <a:latin typeface="Montserrat arm" pitchFamily="2" charset="-128"/>
                <a:ea typeface="Montserrat arm" pitchFamily="2" charset="-128"/>
              </a:rPr>
              <a:t>Tel: + 374 10 561111</a:t>
            </a:r>
            <a:endParaRPr lang="en-US" sz="1600" dirty="0">
              <a:latin typeface="Montserrat arm" pitchFamily="2" charset="-128"/>
              <a:ea typeface="Montserrat arm" pitchFamily="2" charset="-128"/>
            </a:endParaRP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312595" y="4287484"/>
            <a:ext cx="5178425" cy="329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baseline="0" dirty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algn="ctr"/>
            <a:r>
              <a:rPr lang="en-US" sz="1600" dirty="0" smtClean="0">
                <a:latin typeface="Montserrat arm" pitchFamily="2" charset="-128"/>
                <a:ea typeface="Montserrat arm" pitchFamily="2" charset="-128"/>
              </a:rPr>
              <a:t>Web: www.ameriabank.am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312595" y="4636772"/>
            <a:ext cx="5178425" cy="329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baseline="0" dirty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algn="ctr"/>
            <a:r>
              <a:rPr lang="en-US" sz="1600" dirty="0" smtClean="0">
                <a:latin typeface="Montserrat arm" pitchFamily="2" charset="-128"/>
                <a:ea typeface="Montserrat arm" pitchFamily="2" charset="-128"/>
              </a:rPr>
              <a:t>Address: 2 V. Sargsyan street, Yerevan, 0010, RA</a:t>
            </a:r>
            <a:endParaRPr lang="en-US" sz="1600" dirty="0">
              <a:latin typeface="Montserrat arm" pitchFamily="2" charset="-128"/>
              <a:ea typeface="Montserrat ar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5373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86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69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93931" y="1644292"/>
            <a:ext cx="7340343" cy="7256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4960"/>
              </a:lnSpc>
              <a:buNone/>
              <a:defRPr lang="en-US" sz="4800" kern="1200" dirty="0" smtClean="0">
                <a:solidFill>
                  <a:schemeClr val="bg1"/>
                </a:solidFill>
                <a:latin typeface="Montserrat arm Light" pitchFamily="2" charset="77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title of 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393931" y="2386384"/>
            <a:ext cx="7711045" cy="6749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4800" b="1" kern="1200" dirty="0" smtClean="0">
                <a:solidFill>
                  <a:schemeClr val="bg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700" y="4014788"/>
            <a:ext cx="11403013" cy="8874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Lorem ipsum dolor sit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amet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consectetuer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adipiscing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elit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sed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diam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nonummy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nibh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euismod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tincidunt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laoreet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dolore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magna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aliquam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erat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volutpat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.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wisi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enim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ad minim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veniam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quis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nostrud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exerci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tation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ullamcorper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suscipit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lobortis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nisl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aliquip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ex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ea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commodo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consequat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.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Duis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autem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vel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iriure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dolor in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hendrerit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in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vulputate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velit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esse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molestie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consequat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vel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illum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dolore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feugiat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nulla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facilisis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at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vero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eros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et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accumsan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et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iusto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odio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dignissim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qui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blandit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praesent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luptatum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endParaRPr lang="en-US" sz="1200" dirty="0">
              <a:latin typeface="Montserrat arm" pitchFamily="2" charset="-128"/>
              <a:ea typeface="Montserrat ar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29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85690" y="2542856"/>
            <a:ext cx="7067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6000" dirty="0" smtClean="0">
                <a:solidFill>
                  <a:schemeClr val="bg1"/>
                </a:solidFill>
                <a:latin typeface="Montserrat arm Light" pitchFamily="2" charset="77"/>
                <a:ea typeface="Montserrat arm" pitchFamily="2" charset="-128"/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0" lvl="0"/>
            <a:r>
              <a:rPr lang="en-US" dirty="0" smtClean="0"/>
              <a:t>Edit Master </a:t>
            </a:r>
            <a:r>
              <a:rPr lang="en-US" dirty="0" err="1" smtClean="0"/>
              <a:t>ttyles</a:t>
            </a:r>
            <a:endParaRPr lang="en-US" dirty="0" smtClean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385690" y="3566655"/>
            <a:ext cx="8913083" cy="1063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6000" b="1" kern="1200" dirty="0" smtClean="0">
                <a:solidFill>
                  <a:schemeClr val="bg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9714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C2CA69-F246-4036-A428-9F448DA7CB6C}"/>
              </a:ext>
            </a:extLst>
          </p:cNvPr>
          <p:cNvSpPr txBox="1">
            <a:spLocks/>
          </p:cNvSpPr>
          <p:nvPr userDrawn="1"/>
        </p:nvSpPr>
        <p:spPr>
          <a:xfrm>
            <a:off x="393818" y="748729"/>
            <a:ext cx="5581727" cy="73717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latin typeface="Montserrat arm Light" pitchFamily="2" charset="77"/>
                <a:ea typeface="Montserrat arm" pitchFamily="2" charset="-128"/>
              </a:rPr>
              <a:t>table of </a:t>
            </a:r>
            <a:r>
              <a:rPr lang="en-US" sz="4000" b="1" dirty="0" smtClean="0">
                <a:solidFill>
                  <a:srgbClr val="64B445"/>
                </a:solidFill>
                <a:latin typeface="Montserrat arm" pitchFamily="2" charset="-128"/>
                <a:ea typeface="Montserrat arm" pitchFamily="2" charset="-128"/>
              </a:rPr>
              <a:t>content</a:t>
            </a:r>
            <a:endParaRPr lang="ru-RU" sz="4000" b="1" dirty="0">
              <a:solidFill>
                <a:srgbClr val="64B445"/>
              </a:solidFill>
              <a:ea typeface="Montserrat arm" pitchFamily="2" charset="-128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93818" y="1776016"/>
            <a:ext cx="2761488" cy="284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b="1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title of section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93818" y="2104798"/>
            <a:ext cx="2759075" cy="650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section description </a:t>
            </a:r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393818" y="3113679"/>
            <a:ext cx="2761488" cy="284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b="1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title of section</a:t>
            </a:r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23" hasCustomPrompt="1"/>
          </p:nvPr>
        </p:nvSpPr>
        <p:spPr>
          <a:xfrm>
            <a:off x="393818" y="3442461"/>
            <a:ext cx="2759075" cy="650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section description </a:t>
            </a:r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24" hasCustomPrompt="1"/>
          </p:nvPr>
        </p:nvSpPr>
        <p:spPr>
          <a:xfrm>
            <a:off x="393818" y="4451342"/>
            <a:ext cx="2761488" cy="284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b="1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title of section</a:t>
            </a:r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393818" y="4780124"/>
            <a:ext cx="2759075" cy="650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section description </a:t>
            </a:r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26" hasCustomPrompt="1"/>
          </p:nvPr>
        </p:nvSpPr>
        <p:spPr>
          <a:xfrm>
            <a:off x="5810196" y="1776016"/>
            <a:ext cx="2761488" cy="284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b="1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title of section</a:t>
            </a:r>
          </a:p>
        </p:txBody>
      </p:sp>
      <p:sp>
        <p:nvSpPr>
          <p:cNvPr id="38" name="Text Placeholder 13"/>
          <p:cNvSpPr>
            <a:spLocks noGrp="1"/>
          </p:cNvSpPr>
          <p:nvPr>
            <p:ph type="body" sz="quarter" idx="27" hasCustomPrompt="1"/>
          </p:nvPr>
        </p:nvSpPr>
        <p:spPr>
          <a:xfrm>
            <a:off x="5810196" y="2104798"/>
            <a:ext cx="2759075" cy="650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section description </a:t>
            </a:r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5810196" y="3113679"/>
            <a:ext cx="2761488" cy="284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b="1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title of section</a:t>
            </a:r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5810196" y="3442461"/>
            <a:ext cx="2759075" cy="650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section description </a:t>
            </a:r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5810196" y="4451342"/>
            <a:ext cx="2761488" cy="284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b="1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title of section</a:t>
            </a:r>
          </a:p>
        </p:txBody>
      </p:sp>
      <p:sp>
        <p:nvSpPr>
          <p:cNvPr id="42" name="Text Placehold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5810196" y="4780124"/>
            <a:ext cx="2759075" cy="650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1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section description </a:t>
            </a:r>
          </a:p>
        </p:txBody>
      </p:sp>
    </p:spTree>
    <p:extLst>
      <p:ext uri="{BB962C8B-B14F-4D97-AF65-F5344CB8AC3E}">
        <p14:creationId xmlns:p14="http://schemas.microsoft.com/office/powerpoint/2010/main" val="2367478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421433" y="2788330"/>
            <a:ext cx="4714175" cy="7256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4960"/>
              </a:lnSpc>
              <a:buNone/>
              <a:defRPr lang="en-US" sz="3600" kern="1200" dirty="0">
                <a:solidFill>
                  <a:schemeClr val="tx1"/>
                </a:solidFill>
                <a:latin typeface="Montserrat arm Light" pitchFamily="2" charset="77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text of </a:t>
            </a:r>
            <a:endParaRPr lang="en-US" dirty="0"/>
          </a:p>
        </p:txBody>
      </p:sp>
      <p:sp>
        <p:nvSpPr>
          <p:cNvPr id="17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421432" y="3530422"/>
            <a:ext cx="4718304" cy="6749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600" b="1" kern="1200" dirty="0">
                <a:solidFill>
                  <a:srgbClr val="64B445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B6761F-6EF8-5246-A0F3-7B847323C6B6}"/>
              </a:ext>
            </a:extLst>
          </p:cNvPr>
          <p:cNvSpPr/>
          <p:nvPr userDrawn="1"/>
        </p:nvSpPr>
        <p:spPr>
          <a:xfrm>
            <a:off x="5748743" y="1168373"/>
            <a:ext cx="391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</a:rPr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F18A3A-3ED4-2447-831C-51D647A8679D}"/>
              </a:ext>
            </a:extLst>
          </p:cNvPr>
          <p:cNvSpPr/>
          <p:nvPr userDrawn="1"/>
        </p:nvSpPr>
        <p:spPr>
          <a:xfrm>
            <a:off x="5663232" y="2068558"/>
            <a:ext cx="391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7AF8E07-B726-4242-911A-6A6005965C4F}"/>
              </a:ext>
            </a:extLst>
          </p:cNvPr>
          <p:cNvSpPr/>
          <p:nvPr userDrawn="1"/>
        </p:nvSpPr>
        <p:spPr>
          <a:xfrm>
            <a:off x="5663232" y="2972848"/>
            <a:ext cx="391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58B54F-9D66-5E4B-9EDD-2903BD924F35}"/>
              </a:ext>
            </a:extLst>
          </p:cNvPr>
          <p:cNvSpPr/>
          <p:nvPr userDrawn="1"/>
        </p:nvSpPr>
        <p:spPr>
          <a:xfrm>
            <a:off x="5663232" y="3973915"/>
            <a:ext cx="391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4752F6-6E89-4843-8940-022521A7437A}"/>
              </a:ext>
            </a:extLst>
          </p:cNvPr>
          <p:cNvSpPr/>
          <p:nvPr userDrawn="1"/>
        </p:nvSpPr>
        <p:spPr>
          <a:xfrm>
            <a:off x="5663232" y="4982638"/>
            <a:ext cx="391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</a:rPr>
              <a:t>5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B0C7FA-79DC-BA4C-8936-825FA5096B0C}"/>
              </a:ext>
            </a:extLst>
          </p:cNvPr>
          <p:cNvGrpSpPr/>
          <p:nvPr userDrawn="1"/>
        </p:nvGrpSpPr>
        <p:grpSpPr>
          <a:xfrm>
            <a:off x="5271460" y="1464777"/>
            <a:ext cx="115449" cy="3927056"/>
            <a:chOff x="915617" y="2277900"/>
            <a:chExt cx="115449" cy="3927056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01D13F0-9EEE-374D-B9A2-B95EF19333DD}"/>
                </a:ext>
              </a:extLst>
            </p:cNvPr>
            <p:cNvCxnSpPr>
              <a:cxnSpLocks/>
            </p:cNvCxnSpPr>
            <p:nvPr/>
          </p:nvCxnSpPr>
          <p:spPr>
            <a:xfrm>
              <a:off x="971157" y="2333153"/>
              <a:ext cx="0" cy="3816551"/>
            </a:xfrm>
            <a:prstGeom prst="line">
              <a:avLst/>
            </a:prstGeom>
            <a:ln w="25400">
              <a:solidFill>
                <a:srgbClr val="72BF4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5D5DDF-A18F-9744-AE83-704DF0EE4A72}"/>
                </a:ext>
              </a:extLst>
            </p:cNvPr>
            <p:cNvSpPr/>
            <p:nvPr/>
          </p:nvSpPr>
          <p:spPr>
            <a:xfrm>
              <a:off x="915617" y="2277900"/>
              <a:ext cx="111079" cy="110505"/>
            </a:xfrm>
            <a:prstGeom prst="ellipse">
              <a:avLst/>
            </a:prstGeom>
            <a:solidFill>
              <a:srgbClr val="72B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72BF42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6B4FEFE-08D6-0640-8F8A-732AE7F70176}"/>
                </a:ext>
              </a:extLst>
            </p:cNvPr>
            <p:cNvSpPr/>
            <p:nvPr/>
          </p:nvSpPr>
          <p:spPr>
            <a:xfrm>
              <a:off x="915617" y="3210589"/>
              <a:ext cx="111079" cy="110505"/>
            </a:xfrm>
            <a:prstGeom prst="ellipse">
              <a:avLst/>
            </a:prstGeom>
            <a:solidFill>
              <a:srgbClr val="72B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36B3A5D-CCA3-AC41-B9EC-F054310E5D79}"/>
                </a:ext>
              </a:extLst>
            </p:cNvPr>
            <p:cNvSpPr/>
            <p:nvPr/>
          </p:nvSpPr>
          <p:spPr>
            <a:xfrm>
              <a:off x="917580" y="4073003"/>
              <a:ext cx="111079" cy="110505"/>
            </a:xfrm>
            <a:prstGeom prst="ellipse">
              <a:avLst/>
            </a:prstGeom>
            <a:solidFill>
              <a:srgbClr val="72B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CAC4941-2944-454D-B777-E3A72F8786CB}"/>
                </a:ext>
              </a:extLst>
            </p:cNvPr>
            <p:cNvSpPr/>
            <p:nvPr/>
          </p:nvSpPr>
          <p:spPr>
            <a:xfrm>
              <a:off x="918059" y="5083727"/>
              <a:ext cx="111079" cy="110505"/>
            </a:xfrm>
            <a:prstGeom prst="ellipse">
              <a:avLst/>
            </a:prstGeom>
            <a:solidFill>
              <a:srgbClr val="72B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0319E13-6DDB-A442-9DE0-96FC0A077984}"/>
                </a:ext>
              </a:extLst>
            </p:cNvPr>
            <p:cNvSpPr/>
            <p:nvPr/>
          </p:nvSpPr>
          <p:spPr>
            <a:xfrm>
              <a:off x="919987" y="6094451"/>
              <a:ext cx="111079" cy="110505"/>
            </a:xfrm>
            <a:prstGeom prst="ellipse">
              <a:avLst/>
            </a:prstGeom>
            <a:solidFill>
              <a:srgbClr val="72B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246078" y="1271713"/>
            <a:ext cx="4695825" cy="223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baseline="0" dirty="0" smtClean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point short description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246078" y="1524548"/>
            <a:ext cx="4695825" cy="593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baseline="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point </a:t>
            </a:r>
            <a:r>
              <a:rPr lang="en-US" dirty="0" err="1" smtClean="0"/>
              <a:t>descrition</a:t>
            </a:r>
            <a:endParaRPr lang="en-US" dirty="0"/>
          </a:p>
        </p:txBody>
      </p:sp>
      <p:sp>
        <p:nvSpPr>
          <p:cNvPr id="4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246078" y="2183784"/>
            <a:ext cx="4695825" cy="223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dirty="0" smtClean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point short description</a:t>
            </a:r>
            <a:endParaRPr lang="en-US" dirty="0"/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246078" y="2436619"/>
            <a:ext cx="4695825" cy="593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point </a:t>
            </a:r>
            <a:r>
              <a:rPr lang="en-US" dirty="0" err="1" smtClean="0"/>
              <a:t>descrition</a:t>
            </a:r>
            <a:endParaRPr lang="en-US" dirty="0"/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6246078" y="3079379"/>
            <a:ext cx="4695825" cy="223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dirty="0" smtClean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point short description</a:t>
            </a:r>
            <a:endParaRPr lang="en-US" dirty="0"/>
          </a:p>
        </p:txBody>
      </p:sp>
      <p:sp>
        <p:nvSpPr>
          <p:cNvPr id="4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46078" y="3332214"/>
            <a:ext cx="4695825" cy="593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point </a:t>
            </a:r>
            <a:r>
              <a:rPr lang="en-US" dirty="0" err="1" smtClean="0"/>
              <a:t>descrition</a:t>
            </a:r>
            <a:endParaRPr lang="en-US" dirty="0"/>
          </a:p>
        </p:txBody>
      </p:sp>
      <p:sp>
        <p:nvSpPr>
          <p:cNvPr id="4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246078" y="4057354"/>
            <a:ext cx="4695825" cy="223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dirty="0" smtClean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point short description</a:t>
            </a:r>
            <a:endParaRPr lang="en-US" dirty="0"/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46078" y="4310189"/>
            <a:ext cx="4695825" cy="593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point </a:t>
            </a:r>
            <a:r>
              <a:rPr lang="en-US" dirty="0" err="1" smtClean="0"/>
              <a:t>descrition</a:t>
            </a:r>
            <a:endParaRPr lang="en-US" dirty="0"/>
          </a:p>
        </p:txBody>
      </p:sp>
      <p:sp>
        <p:nvSpPr>
          <p:cNvPr id="51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6246078" y="5060039"/>
            <a:ext cx="4695825" cy="223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dirty="0" smtClean="0">
                <a:solidFill>
                  <a:srgbClr val="06A5E8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</a:lstStyle>
          <a:p>
            <a:pPr lvl="0"/>
            <a:r>
              <a:rPr lang="en-US" dirty="0" smtClean="0"/>
              <a:t>point short description</a:t>
            </a:r>
            <a:endParaRPr lang="en-US" dirty="0"/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6246078" y="5312874"/>
            <a:ext cx="4695825" cy="593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</a:lstStyle>
          <a:p>
            <a:pPr lvl="0"/>
            <a:r>
              <a:rPr lang="en-US" dirty="0" smtClean="0"/>
              <a:t>point </a:t>
            </a:r>
            <a:r>
              <a:rPr lang="en-US" dirty="0" err="1" smtClean="0"/>
              <a:t>descrition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6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93700" y="641294"/>
            <a:ext cx="6319907" cy="7256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4960"/>
              </a:lnSpc>
              <a:buNone/>
              <a:defRPr lang="en-US" sz="4000" b="1" kern="1200" dirty="0">
                <a:solidFill>
                  <a:srgbClr val="64B445"/>
                </a:solidFill>
                <a:latin typeface="Montserrat arm" pitchFamily="2" charset="-128"/>
                <a:ea typeface="Montserrat arm" pitchFamily="2" charset="-128"/>
                <a:cs typeface="+mj-cs"/>
              </a:defRPr>
            </a:lvl1pPr>
          </a:lstStyle>
          <a:p>
            <a:pPr lvl="0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93700" y="1716016"/>
            <a:ext cx="11296051" cy="841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baseline="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  <a:lvl3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3pPr>
            <a:lvl4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4pPr>
            <a:lvl5pPr>
              <a:defRPr lang="en-US" sz="1200" kern="1200" dirty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5pPr>
          </a:lstStyle>
          <a:p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Lorem ipsum dolor sit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amet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consectetuer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adipiscing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elit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sed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diam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nonummy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nibh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euismod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tincidunt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laoreet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dolore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magna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aliquam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erat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volutpat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.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wisi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enim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ad minim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veniam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quis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nostrud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exerci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tation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ullamcorper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suscipit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lobortis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nisl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aliquip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ex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ea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commodo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consequat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.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Duis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autem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vel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iriure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dolor in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hendrerit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in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vulputate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velit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esse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molestie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consequat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vel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illum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dolore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feugiat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nulla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facilisis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at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vero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eros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et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accumsan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et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iusto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odio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dignissim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qui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blandit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praesent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luptatum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endParaRPr lang="en-US" sz="1200" dirty="0">
              <a:latin typeface="Montserrat arm" pitchFamily="2" charset="-128"/>
              <a:ea typeface="Montserrat arm" pitchFamily="2" charset="-128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3700" y="2816225"/>
            <a:ext cx="11296650" cy="20621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93700" y="5137222"/>
            <a:ext cx="11296051" cy="4025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1pPr>
            <a:lvl2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2pPr>
            <a:lvl3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3pPr>
            <a:lvl4pPr>
              <a:defRPr lang="en-US" sz="1200" kern="1200" dirty="0" smtClean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4pPr>
            <a:lvl5pPr>
              <a:defRPr lang="en-US" sz="1200" kern="1200" dirty="0">
                <a:solidFill>
                  <a:schemeClr val="tx1"/>
                </a:solidFill>
                <a:latin typeface="Montserrat arm" pitchFamily="2" charset="-128"/>
                <a:ea typeface="Montserrat arm" pitchFamily="2" charset="-128"/>
                <a:cs typeface="+mn-cs"/>
              </a:defRPr>
            </a:lvl5pPr>
          </a:lstStyle>
          <a:p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Lorem ipsum dolor sit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amet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consectetuer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adipiscing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elit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sed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diam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nonummy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nibh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euismod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tincidunt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laoreet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dolore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magna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aliquam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erat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volutpat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.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Ut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wisi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enim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ad minim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veniam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,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quis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nostrud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exerci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tation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ullamcorper</a:t>
            </a:r>
            <a:r>
              <a:rPr lang="en-US" sz="1200" dirty="0" smtClean="0">
                <a:latin typeface="Montserrat arm" pitchFamily="2" charset="-128"/>
                <a:ea typeface="Montserrat arm" pitchFamily="2" charset="-128"/>
              </a:rPr>
              <a:t> </a:t>
            </a:r>
            <a:r>
              <a:rPr lang="en-US" sz="1200" dirty="0" err="1" smtClean="0">
                <a:latin typeface="Montserrat arm" pitchFamily="2" charset="-128"/>
                <a:ea typeface="Montserrat arm" pitchFamily="2" charset="-128"/>
              </a:rPr>
              <a:t>suscipi</a:t>
            </a:r>
            <a:endParaRPr lang="en-US" sz="1200" dirty="0">
              <a:latin typeface="Montserrat arm" pitchFamily="2" charset="-128"/>
              <a:ea typeface="Montserrat ar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677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lang="en-US" sz="4000" dirty="0">
                <a:latin typeface="Montserrat arm Light" pitchFamily="2" charset="77"/>
                <a:ea typeface="Montserrat arm" pitchFamily="2" charset="-128"/>
              </a:defRPr>
            </a:lvl1pPr>
          </a:lstStyle>
          <a:p>
            <a:pPr marL="0" lvl="0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 dirty="0" smtClean="0"/>
              <a:t>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01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A1132A-822D-9A4E-8B58-39EC2F47F9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35648" y="6210560"/>
            <a:ext cx="2246312" cy="3105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43BCB9-D445-3744-B384-7CFECC18761E}"/>
              </a:ext>
            </a:extLst>
          </p:cNvPr>
          <p:cNvSpPr txBox="1"/>
          <p:nvPr userDrawn="1"/>
        </p:nvSpPr>
        <p:spPr>
          <a:xfrm>
            <a:off x="393931" y="6163718"/>
            <a:ext cx="655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F07867E-F1B9-4EDC-B6F7-8FB2C3DD6A92}" type="slidenum">
              <a:rPr lang="en-US" sz="2000" smtClean="0">
                <a:latin typeface="Montserrat arm" pitchFamily="2" charset="-128"/>
                <a:ea typeface="Montserrat arm" pitchFamily="2" charset="-128"/>
              </a:rPr>
              <a:t>‹#›</a:t>
            </a:fld>
            <a:endParaRPr lang="en-US" sz="2000" dirty="0">
              <a:latin typeface="Montserrat arm" pitchFamily="2" charset="-128"/>
              <a:ea typeface="Montserrat ar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640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943BCB9-D445-3744-B384-7CFECC18761E}"/>
              </a:ext>
            </a:extLst>
          </p:cNvPr>
          <p:cNvSpPr txBox="1"/>
          <p:nvPr userDrawn="1"/>
        </p:nvSpPr>
        <p:spPr>
          <a:xfrm>
            <a:off x="393931" y="6163718"/>
            <a:ext cx="655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F07867E-F1B9-4EDC-B6F7-8FB2C3DD6A92}" type="slidenum">
              <a:rPr lang="en-US" sz="2000" smtClean="0">
                <a:latin typeface="Montserrat arm" pitchFamily="2" charset="-128"/>
                <a:ea typeface="Montserrat arm" pitchFamily="2" charset="-128"/>
              </a:rPr>
              <a:t>‹#›</a:t>
            </a:fld>
            <a:endParaRPr lang="en-US" sz="2000" dirty="0">
              <a:latin typeface="Montserrat arm" pitchFamily="2" charset="-128"/>
              <a:ea typeface="Montserrat arm" pitchFamily="2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4778E2-ACAE-9548-ABEA-F825B1888AF6}"/>
              </a:ext>
            </a:extLst>
          </p:cNvPr>
          <p:cNvSpPr txBox="1"/>
          <p:nvPr userDrawn="1"/>
        </p:nvSpPr>
        <p:spPr>
          <a:xfrm>
            <a:off x="836607" y="6263746"/>
            <a:ext cx="60793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700" dirty="0" smtClean="0">
                <a:latin typeface="Montserrat arm" pitchFamily="2" charset="-128"/>
                <a:ea typeface="Montserrat arm" pitchFamily="2" charset="-128"/>
                <a:cs typeface="Times New Roman" panose="02020603050405020304" pitchFamily="18" charset="0"/>
              </a:rPr>
              <a:t>Ameriabank.am </a:t>
            </a:r>
            <a:endParaRPr lang="en-US" altLang="en-US" sz="700" dirty="0">
              <a:latin typeface="Montserrat arm" pitchFamily="2" charset="-128"/>
              <a:ea typeface="Montserrat arm" pitchFamily="2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648" y="6187604"/>
            <a:ext cx="2246312" cy="35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8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7" r:id="rId2"/>
    <p:sldLayoutId id="2147483727" r:id="rId3"/>
    <p:sldLayoutId id="2147483723" r:id="rId4"/>
    <p:sldLayoutId id="2147483738" r:id="rId5"/>
    <p:sldLayoutId id="2147483739" r:id="rId6"/>
    <p:sldLayoutId id="2147483740" r:id="rId7"/>
    <p:sldLayoutId id="2147483726" r:id="rId8"/>
    <p:sldLayoutId id="2147483731" r:id="rId9"/>
    <p:sldLayoutId id="2147483742" r:id="rId10"/>
    <p:sldLayoutId id="2147483728" r:id="rId11"/>
    <p:sldLayoutId id="214748373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477133" y="2534178"/>
            <a:ext cx="10975532" cy="725616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4000" dirty="0" err="1" smtClean="0">
                <a:latin typeface="Montserrat arm" panose="00000500000000000000" pitchFamily="50" charset="0"/>
              </a:rPr>
              <a:t>AmeriaToken</a:t>
            </a:r>
            <a:r>
              <a:rPr lang="hy-AM" sz="4000" dirty="0" smtClean="0">
                <a:latin typeface="Montserrat arm" panose="00000500000000000000" pitchFamily="50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ru-RU" sz="4000" b="1" dirty="0">
                <a:solidFill>
                  <a:srgbClr val="64B445"/>
                </a:solidFill>
                <a:latin typeface="Montserrat arm" panose="00000500000000000000" pitchFamily="50" charset="0"/>
              </a:rPr>
              <a:t>Руко</a:t>
            </a:r>
            <a:r>
              <a:rPr lang="ru-RU" sz="4000" b="1" dirty="0" smtClean="0">
                <a:solidFill>
                  <a:srgbClr val="64B445"/>
                </a:solidFill>
                <a:latin typeface="Montserrat arm" panose="00000500000000000000" pitchFamily="50" charset="0"/>
              </a:rPr>
              <a:t>водство по активации</a:t>
            </a:r>
            <a:endParaRPr lang="en-US" sz="4000" dirty="0">
              <a:latin typeface="Montserrat arm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02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217653" y="1821819"/>
            <a:ext cx="5830480" cy="355651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1800" dirty="0">
                <a:latin typeface="Montserrat arm" panose="00000500000000000000" pitchFamily="50" charset="0"/>
              </a:rPr>
              <a:t>При первом входе в систему Онлайн/</a:t>
            </a:r>
            <a:r>
              <a:rPr lang="ru-RU" sz="1800" dirty="0" err="1">
                <a:latin typeface="Montserrat arm" panose="00000500000000000000" pitchFamily="50" charset="0"/>
              </a:rPr>
              <a:t>Мобайл</a:t>
            </a:r>
            <a:r>
              <a:rPr lang="ru-RU" sz="1800" dirty="0">
                <a:latin typeface="Montserrat arm" panose="00000500000000000000" pitchFamily="50" charset="0"/>
              </a:rPr>
              <a:t> банкинг </a:t>
            </a:r>
            <a:r>
              <a:rPr lang="ru-RU" sz="1800">
                <a:latin typeface="Montserrat arm" panose="00000500000000000000" pitchFamily="50" charset="0"/>
              </a:rPr>
              <a:t>требуется </a:t>
            </a:r>
            <a:r>
              <a:rPr lang="ru-RU" sz="1800" smtClean="0">
                <a:latin typeface="Montserrat arm" panose="00000500000000000000" pitchFamily="50" charset="0"/>
              </a:rPr>
              <a:t>авторизация </a:t>
            </a:r>
            <a:r>
              <a:rPr lang="ru-RU" sz="1800" dirty="0">
                <a:latin typeface="Montserrat arm" panose="00000500000000000000" pitchFamily="50" charset="0"/>
              </a:rPr>
              <a:t>пользователя.</a:t>
            </a:r>
            <a:r>
              <a:rPr lang="hy-AM" sz="1800" dirty="0">
                <a:latin typeface="Montserrat arm" panose="00000500000000000000" pitchFamily="50" charset="0"/>
              </a:rPr>
              <a:t> </a:t>
            </a:r>
            <a:endParaRPr lang="en-US" sz="1800" dirty="0">
              <a:latin typeface="Montserrat arm" panose="00000500000000000000" pitchFamily="50" charset="0"/>
            </a:endParaRPr>
          </a:p>
          <a:p>
            <a:pPr>
              <a:lnSpc>
                <a:spcPct val="200000"/>
              </a:lnSpc>
            </a:pPr>
            <a:r>
              <a:rPr lang="ru-RU" sz="1800" dirty="0" smtClean="0">
                <a:latin typeface="Montserrat arm" panose="00000500000000000000" pitchFamily="50" charset="0"/>
              </a:rPr>
              <a:t>На Ваш адрес эл. почты и телефонный номер</a:t>
            </a:r>
            <a:r>
              <a:rPr lang="ru-RU" sz="1800" dirty="0">
                <a:latin typeface="Montserrat arm" panose="00000500000000000000" pitchFamily="50" charset="0"/>
              </a:rPr>
              <a:t>, зарегистрированный в Банке, </a:t>
            </a:r>
            <a:r>
              <a:rPr lang="ru-RU" sz="1800" dirty="0" smtClean="0">
                <a:latin typeface="Montserrat arm" panose="00000500000000000000" pitchFamily="50" charset="0"/>
              </a:rPr>
              <a:t>высылается одноразовый пароль</a:t>
            </a:r>
            <a:r>
              <a:rPr lang="ru-RU" sz="1600" dirty="0" smtClean="0">
                <a:latin typeface="Montserrat arm" panose="00000500000000000000" pitchFamily="50" charset="0"/>
              </a:rPr>
              <a:t>. </a:t>
            </a:r>
            <a:endParaRPr lang="en-US" sz="1600" dirty="0">
              <a:latin typeface="Montserrat arm" panose="00000500000000000000" pitchFamily="50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90749" y="490473"/>
            <a:ext cx="10282843" cy="433637"/>
          </a:xfrm>
        </p:spPr>
        <p:txBody>
          <a:bodyPr/>
          <a:lstStyle/>
          <a:p>
            <a:r>
              <a:rPr lang="ru-RU" sz="2800" b="0" dirty="0">
                <a:solidFill>
                  <a:schemeClr val="tx1"/>
                </a:solidFill>
              </a:rPr>
              <a:t>Аутентификация</a:t>
            </a:r>
            <a:r>
              <a:rPr lang="ru-RU" sz="2800" dirty="0">
                <a:solidFill>
                  <a:srgbClr val="64B445"/>
                </a:solidFill>
              </a:rPr>
              <a:t> </a:t>
            </a:r>
            <a:r>
              <a:rPr lang="ru-RU" sz="2800" dirty="0" smtClean="0">
                <a:solidFill>
                  <a:srgbClr val="64B445"/>
                </a:solidFill>
              </a:rPr>
              <a:t>пользователя</a:t>
            </a:r>
            <a:endParaRPr lang="en-US" sz="2800" b="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9" t="10873" r="2035" b="3172"/>
          <a:stretch/>
        </p:blipFill>
        <p:spPr>
          <a:xfrm>
            <a:off x="7615238" y="3786188"/>
            <a:ext cx="3362325" cy="20240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t="11071" r="2170" b="4187"/>
          <a:stretch/>
        </p:blipFill>
        <p:spPr>
          <a:xfrm>
            <a:off x="7616824" y="1346200"/>
            <a:ext cx="3397251" cy="2016125"/>
          </a:xfrm>
          <a:prstGeom prst="rect">
            <a:avLst/>
          </a:prstGeom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4928" y="1994184"/>
            <a:ext cx="311150" cy="311150"/>
          </a:xfrm>
          <a:prstGeom prst="ellipse">
            <a:avLst/>
          </a:prstGeom>
          <a:noFill/>
          <a:ln>
            <a:solidFill>
              <a:srgbClr val="6DBC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0748" y="1994184"/>
            <a:ext cx="285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4B445"/>
                </a:solidFill>
                <a:latin typeface="Montserrat arm" panose="00000500000000000000" pitchFamily="50" charset="0"/>
              </a:rPr>
              <a:t>1</a:t>
            </a:r>
            <a:endParaRPr lang="en-US" dirty="0">
              <a:solidFill>
                <a:srgbClr val="64B445"/>
              </a:solidFill>
              <a:latin typeface="Montserrat arm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1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39818" y="1992025"/>
            <a:ext cx="6345231" cy="219788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1800" dirty="0">
                <a:latin typeface="Montserrat arm" panose="00000500000000000000" pitchFamily="50" charset="0"/>
                <a:ea typeface="+mn-ea"/>
              </a:rPr>
              <a:t>Затем открывается окно </a:t>
            </a:r>
            <a:r>
              <a:rPr lang="ru-RU" sz="1800" dirty="0" smtClean="0">
                <a:latin typeface="Montserrat arm" panose="00000500000000000000" pitchFamily="50" charset="0"/>
                <a:ea typeface="+mn-ea"/>
              </a:rPr>
              <a:t>ввода </a:t>
            </a:r>
            <a:r>
              <a:rPr lang="ru-RU" sz="1800" dirty="0">
                <a:latin typeface="Montserrat arm" panose="00000500000000000000" pitchFamily="50" charset="0"/>
                <a:ea typeface="+mn-ea"/>
              </a:rPr>
              <a:t>пароля, </a:t>
            </a:r>
            <a:r>
              <a:rPr lang="ru-RU" sz="1800" dirty="0" smtClean="0">
                <a:latin typeface="Montserrat arm" panose="00000500000000000000" pitchFamily="50" charset="0"/>
                <a:ea typeface="+mn-ea"/>
              </a:rPr>
              <a:t>в котором </a:t>
            </a:r>
            <a:r>
              <a:rPr lang="ru-RU" sz="1800" dirty="0">
                <a:latin typeface="Montserrat arm" panose="00000500000000000000" pitchFamily="50" charset="0"/>
                <a:ea typeface="+mn-ea"/>
              </a:rPr>
              <a:t>необходимо ввести новый пароль. После ввода </a:t>
            </a:r>
            <a:r>
              <a:rPr lang="ru-RU" sz="1800" dirty="0" smtClean="0">
                <a:latin typeface="Montserrat arm" panose="00000500000000000000" pitchFamily="50" charset="0"/>
                <a:ea typeface="+mn-ea"/>
              </a:rPr>
              <a:t>и подтверждения нового </a:t>
            </a:r>
            <a:r>
              <a:rPr lang="ru-RU" sz="1800" dirty="0">
                <a:latin typeface="Montserrat arm" panose="00000500000000000000" pitchFamily="50" charset="0"/>
                <a:ea typeface="+mn-ea"/>
              </a:rPr>
              <a:t>пароля </a:t>
            </a:r>
            <a:r>
              <a:rPr lang="ru-RU" sz="1800" dirty="0" smtClean="0">
                <a:latin typeface="Montserrat arm" panose="00000500000000000000" pitchFamily="50" charset="0"/>
                <a:ea typeface="+mn-ea"/>
              </a:rPr>
              <a:t>необходимо </a:t>
            </a:r>
            <a:r>
              <a:rPr lang="ru-RU" sz="1800" dirty="0">
                <a:latin typeface="Montserrat arm" panose="00000500000000000000" pitchFamily="50" charset="0"/>
                <a:ea typeface="+mn-ea"/>
              </a:rPr>
              <a:t>нажать кнопку </a:t>
            </a:r>
            <a:r>
              <a:rPr lang="ru-RU" sz="1800" dirty="0" smtClean="0">
                <a:latin typeface="Montserrat arm" panose="00000500000000000000" pitchFamily="50" charset="0"/>
                <a:ea typeface="+mn-ea"/>
              </a:rPr>
              <a:t>«Подтвердить». </a:t>
            </a:r>
            <a:endParaRPr lang="en-US" sz="1800" dirty="0">
              <a:latin typeface="Montserrat arm" panose="00000500000000000000" pitchFamily="5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707" t="11434" r="3169" b="3993"/>
          <a:stretch/>
        </p:blipFill>
        <p:spPr>
          <a:xfrm>
            <a:off x="7367451" y="2168433"/>
            <a:ext cx="3984172" cy="222068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90328" y="2182024"/>
            <a:ext cx="311150" cy="311150"/>
          </a:xfrm>
          <a:prstGeom prst="ellipse">
            <a:avLst/>
          </a:prstGeom>
          <a:noFill/>
          <a:ln>
            <a:solidFill>
              <a:srgbClr val="6DBC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1608" y="2167608"/>
            <a:ext cx="24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dirty="0">
                <a:solidFill>
                  <a:srgbClr val="64B445"/>
                </a:solidFill>
                <a:latin typeface="Montserrat arm" panose="00000500000000000000" pitchFamily="50" charset="0"/>
              </a:rPr>
              <a:t>2</a:t>
            </a:r>
            <a:endParaRPr lang="en-US" dirty="0">
              <a:solidFill>
                <a:srgbClr val="64B445"/>
              </a:solidFill>
              <a:latin typeface="Montserrat arm" panose="00000500000000000000" pitchFamily="50" charset="0"/>
            </a:endParaRP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90749" y="490473"/>
            <a:ext cx="10282843" cy="433637"/>
          </a:xfrm>
        </p:spPr>
        <p:txBody>
          <a:bodyPr/>
          <a:lstStyle/>
          <a:p>
            <a:r>
              <a:rPr lang="ru-RU" sz="2800" dirty="0" smtClean="0">
                <a:solidFill>
                  <a:srgbClr val="64B445"/>
                </a:solidFill>
              </a:rPr>
              <a:t>Генерация </a:t>
            </a:r>
            <a:r>
              <a:rPr lang="ru-RU" sz="2800" b="0" dirty="0">
                <a:solidFill>
                  <a:schemeClr val="tx1"/>
                </a:solidFill>
              </a:rPr>
              <a:t>пароля </a:t>
            </a:r>
            <a:r>
              <a:rPr lang="ru-RU" sz="2800" b="0" dirty="0" smtClean="0">
                <a:solidFill>
                  <a:schemeClr val="tx1"/>
                </a:solidFill>
              </a:rPr>
              <a:t>пользователя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1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90297" y="2000442"/>
            <a:ext cx="5796278" cy="135098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1800" dirty="0">
                <a:latin typeface="Montserrat arm" panose="00000500000000000000" pitchFamily="50" charset="0"/>
              </a:rPr>
              <a:t>После успешной смены пароля </a:t>
            </a:r>
            <a:r>
              <a:rPr lang="ru-RU" sz="1800" dirty="0" smtClean="0">
                <a:latin typeface="Montserrat arm" panose="00000500000000000000" pitchFamily="50" charset="0"/>
              </a:rPr>
              <a:t>необходимо </a:t>
            </a:r>
            <a:r>
              <a:rPr lang="ru-RU" sz="1800" dirty="0">
                <a:latin typeface="Montserrat arm" panose="00000500000000000000" pitchFamily="50" charset="0"/>
              </a:rPr>
              <a:t>выбрать </a:t>
            </a:r>
            <a:r>
              <a:rPr lang="ru-RU" sz="1800" dirty="0" smtClean="0">
                <a:latin typeface="Montserrat arm" panose="00000500000000000000" pitchFamily="50" charset="0"/>
              </a:rPr>
              <a:t>средство безопасности </a:t>
            </a:r>
            <a:r>
              <a:rPr lang="ru-RU" sz="1800" dirty="0">
                <a:latin typeface="Montserrat arm" panose="00000500000000000000" pitchFamily="50" charset="0"/>
              </a:rPr>
              <a:t>— </a:t>
            </a:r>
            <a:r>
              <a:rPr lang="ru-RU" sz="1600" b="1" dirty="0" err="1">
                <a:latin typeface="Montserrat arm" panose="00000500000000000000" pitchFamily="50" charset="0"/>
              </a:rPr>
              <a:t>AmeriaToken</a:t>
            </a:r>
            <a:r>
              <a:rPr lang="ru-RU" sz="1600" b="1" dirty="0">
                <a:latin typeface="Montserrat arm" panose="00000500000000000000" pitchFamily="50" charset="0"/>
              </a:rPr>
              <a:t> (см. рисунок</a:t>
            </a:r>
            <a:r>
              <a:rPr lang="ru-RU" sz="1600" b="1" dirty="0" smtClean="0">
                <a:latin typeface="Montserrat arm" panose="00000500000000000000" pitchFamily="50" charset="0"/>
              </a:rPr>
              <a:t>)</a:t>
            </a:r>
            <a:r>
              <a:rPr lang="ru-RU" sz="1600" dirty="0" smtClean="0">
                <a:latin typeface="Montserrat arm" panose="00000500000000000000" pitchFamily="50" charset="0"/>
              </a:rPr>
              <a:t>. </a:t>
            </a:r>
            <a:endParaRPr lang="en-US" sz="1600" b="1" dirty="0">
              <a:latin typeface="Montserrat arm" panose="00000500000000000000" pitchFamily="5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302" t="10439" r="2782" b="3647"/>
          <a:stretch/>
        </p:blipFill>
        <p:spPr>
          <a:xfrm>
            <a:off x="7328264" y="2181496"/>
            <a:ext cx="3933461" cy="224762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497129" y="3075193"/>
            <a:ext cx="2892823" cy="241315"/>
          </a:xfrm>
          <a:prstGeom prst="rect">
            <a:avLst/>
          </a:prstGeom>
          <a:noFill/>
          <a:ln w="38100" cap="flat" cmpd="sng" algn="ctr">
            <a:solidFill>
              <a:srgbClr val="64B44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13936" y="481180"/>
            <a:ext cx="8338872" cy="1006798"/>
          </a:xfrm>
        </p:spPr>
        <p:txBody>
          <a:bodyPr/>
          <a:lstStyle/>
          <a:p>
            <a:r>
              <a:rPr lang="ru-RU" sz="2800" dirty="0">
                <a:solidFill>
                  <a:srgbClr val="64B445"/>
                </a:solidFill>
              </a:rPr>
              <a:t>Активация </a:t>
            </a:r>
            <a:r>
              <a:rPr lang="ru-RU" sz="2800" dirty="0" smtClean="0">
                <a:solidFill>
                  <a:srgbClr val="64B445"/>
                </a:solidFill>
              </a:rPr>
              <a:t>средства </a:t>
            </a:r>
            <a:r>
              <a:rPr lang="ru-RU" sz="2800" dirty="0">
                <a:solidFill>
                  <a:srgbClr val="64B445"/>
                </a:solidFill>
              </a:rPr>
              <a:t>безопасности </a:t>
            </a:r>
            <a:r>
              <a:rPr lang="ru-RU" sz="2800" b="0" dirty="0" smtClean="0">
                <a:solidFill>
                  <a:schemeClr val="tx1"/>
                </a:solidFill>
              </a:rPr>
              <a:t>пользователем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90328" y="2182024"/>
            <a:ext cx="311150" cy="311150"/>
          </a:xfrm>
          <a:prstGeom prst="ellipse">
            <a:avLst/>
          </a:prstGeom>
          <a:noFill/>
          <a:ln>
            <a:solidFill>
              <a:srgbClr val="6DBC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1608" y="2167608"/>
            <a:ext cx="24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dirty="0">
                <a:solidFill>
                  <a:srgbClr val="64B445"/>
                </a:solidFill>
                <a:latin typeface="Montserrat arm" panose="00000500000000000000" pitchFamily="50" charset="0"/>
              </a:rPr>
              <a:t>3</a:t>
            </a:r>
            <a:endParaRPr lang="en-US" dirty="0">
              <a:solidFill>
                <a:srgbClr val="64B445"/>
              </a:solidFill>
              <a:latin typeface="Montserrat arm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7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" t="5373" r="4750" b="2011"/>
          <a:stretch/>
        </p:blipFill>
        <p:spPr>
          <a:xfrm>
            <a:off x="5566634" y="1093544"/>
            <a:ext cx="3441861" cy="37309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75648" y="757842"/>
            <a:ext cx="442633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Montserrat arm" panose="00000500000000000000" pitchFamily="50" charset="0"/>
              </a:rPr>
              <a:t>После выбора средства </a:t>
            </a:r>
            <a:r>
              <a:rPr lang="ru-RU" dirty="0">
                <a:latin typeface="Montserrat arm" panose="00000500000000000000" pitchFamily="50" charset="0"/>
              </a:rPr>
              <a:t>безопасности </a:t>
            </a:r>
            <a:r>
              <a:rPr lang="ru-RU" dirty="0" smtClean="0">
                <a:latin typeface="Montserrat arm" panose="00000500000000000000" pitchFamily="50" charset="0"/>
              </a:rPr>
              <a:t>Вам будут предоставлены данные </a:t>
            </a:r>
            <a:r>
              <a:rPr lang="ru-RU" dirty="0">
                <a:latin typeface="Montserrat arm" panose="00000500000000000000" pitchFamily="50" charset="0"/>
              </a:rPr>
              <a:t>средства </a:t>
            </a:r>
            <a:r>
              <a:rPr lang="ru-RU" dirty="0" smtClean="0">
                <a:latin typeface="Montserrat arm" panose="00000500000000000000" pitchFamily="50" charset="0"/>
              </a:rPr>
              <a:t>безопасности:</a:t>
            </a:r>
            <a:endParaRPr lang="en-US" dirty="0" smtClean="0">
              <a:latin typeface="Montserrat arm" panose="00000500000000000000" pitchFamily="50" charset="0"/>
            </a:endParaRPr>
          </a:p>
          <a:p>
            <a:pPr>
              <a:lnSpc>
                <a:spcPct val="150000"/>
              </a:lnSpc>
            </a:pPr>
            <a:endParaRPr lang="hy-AM" dirty="0" smtClean="0">
              <a:latin typeface="Montserrat arm" panose="00000500000000000000" pitchFamily="50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Montserrat arm" panose="00000500000000000000" pitchFamily="50" charset="0"/>
              </a:rPr>
              <a:t>В </a:t>
            </a:r>
            <a:r>
              <a:rPr lang="ru-RU" dirty="0">
                <a:latin typeface="Montserrat arm" panose="00000500000000000000" pitchFamily="50" charset="0"/>
              </a:rPr>
              <a:t>случае регистрации </a:t>
            </a:r>
            <a:r>
              <a:rPr lang="ru-RU" dirty="0" smtClean="0">
                <a:latin typeface="Montserrat arm" panose="00000500000000000000" pitchFamily="50" charset="0"/>
              </a:rPr>
              <a:t>посредством системы </a:t>
            </a:r>
            <a:r>
              <a:rPr lang="ru-RU" dirty="0" smtClean="0">
                <a:latin typeface="Montserrat arm" panose="00000500000000000000" pitchFamily="50" charset="0"/>
              </a:rPr>
              <a:t>«</a:t>
            </a:r>
            <a:r>
              <a:rPr lang="ru-RU" dirty="0" err="1" smtClean="0">
                <a:latin typeface="Montserrat arm" panose="00000500000000000000" pitchFamily="50" charset="0"/>
              </a:rPr>
              <a:t>Америя</a:t>
            </a:r>
            <a:r>
              <a:rPr lang="ru-RU" dirty="0" smtClean="0">
                <a:latin typeface="Montserrat arm" panose="00000500000000000000" pitchFamily="50" charset="0"/>
              </a:rPr>
              <a:t> Онлайн-банкинг» </a:t>
            </a:r>
            <a:r>
              <a:rPr lang="ru-RU" dirty="0">
                <a:latin typeface="Montserrat arm" panose="00000500000000000000" pitchFamily="50" charset="0"/>
              </a:rPr>
              <a:t>(</a:t>
            </a:r>
            <a:r>
              <a:rPr lang="ru-RU" dirty="0" smtClean="0">
                <a:latin typeface="Montserrat arm" panose="00000500000000000000" pitchFamily="50" charset="0"/>
              </a:rPr>
              <a:t>веб-регистрация) </a:t>
            </a:r>
            <a:r>
              <a:rPr lang="ru-RU" dirty="0">
                <a:latin typeface="Montserrat arm" panose="00000500000000000000" pitchFamily="50" charset="0"/>
              </a:rPr>
              <a:t>активация может быть произведена путем сканирования </a:t>
            </a:r>
            <a:r>
              <a:rPr lang="ru-RU" b="1" dirty="0">
                <a:latin typeface="Montserrat arm" panose="00000500000000000000" pitchFamily="50" charset="0"/>
              </a:rPr>
              <a:t>QR-кода</a:t>
            </a:r>
            <a:r>
              <a:rPr lang="ru-RU" dirty="0" smtClean="0">
                <a:latin typeface="Montserrat arm" panose="00000500000000000000" pitchFamily="50" charset="0"/>
              </a:rPr>
              <a:t>. </a:t>
            </a:r>
            <a:endParaRPr lang="en-US" dirty="0" smtClean="0">
              <a:latin typeface="Montserrat arm" panose="00000500000000000000" pitchFamily="50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Montserrat arm" panose="00000500000000000000" pitchFamily="50" charset="0"/>
              </a:rPr>
              <a:t>В случае регистрации посредством системы </a:t>
            </a:r>
            <a:r>
              <a:rPr lang="ru-RU" dirty="0" smtClean="0">
                <a:latin typeface="Montserrat arm" panose="00000500000000000000" pitchFamily="50" charset="0"/>
              </a:rPr>
              <a:t>«</a:t>
            </a:r>
            <a:r>
              <a:rPr lang="ru-RU" dirty="0" err="1" smtClean="0">
                <a:latin typeface="Montserrat arm" panose="00000500000000000000" pitchFamily="50" charset="0"/>
              </a:rPr>
              <a:t>Америя</a:t>
            </a:r>
            <a:r>
              <a:rPr lang="ru-RU" dirty="0" smtClean="0">
                <a:latin typeface="Montserrat arm" panose="00000500000000000000" pitchFamily="50" charset="0"/>
              </a:rPr>
              <a:t> </a:t>
            </a:r>
            <a:r>
              <a:rPr lang="ru-RU" dirty="0" err="1" smtClean="0">
                <a:latin typeface="Montserrat arm" panose="00000500000000000000" pitchFamily="50" charset="0"/>
              </a:rPr>
              <a:t>Мобайл</a:t>
            </a:r>
            <a:r>
              <a:rPr lang="ru-RU" smtClean="0">
                <a:latin typeface="Montserrat arm" panose="00000500000000000000" pitchFamily="50" charset="0"/>
              </a:rPr>
              <a:t>-банкинг» </a:t>
            </a:r>
            <a:r>
              <a:rPr lang="ru-RU" dirty="0" smtClean="0">
                <a:latin typeface="Montserrat arm" panose="00000500000000000000" pitchFamily="50" charset="0"/>
              </a:rPr>
              <a:t>активация </a:t>
            </a:r>
            <a:r>
              <a:rPr lang="ru-RU" dirty="0">
                <a:latin typeface="Montserrat arm" panose="00000500000000000000" pitchFamily="50" charset="0"/>
              </a:rPr>
              <a:t>производится </a:t>
            </a:r>
            <a:r>
              <a:rPr lang="ru-RU" dirty="0" smtClean="0">
                <a:latin typeface="Montserrat arm" panose="00000500000000000000" pitchFamily="50" charset="0"/>
              </a:rPr>
              <a:t>вручную </a:t>
            </a:r>
            <a:r>
              <a:rPr lang="ru-RU" sz="1600" dirty="0" smtClean="0">
                <a:latin typeface="Montserrat arm" panose="00000500000000000000" pitchFamily="50" charset="0"/>
              </a:rPr>
              <a:t>(</a:t>
            </a:r>
            <a:r>
              <a:rPr lang="hy-AM" sz="1600" b="1" dirty="0" err="1" smtClean="0">
                <a:latin typeface="Montserrat arm" panose="00000500000000000000" pitchFamily="50" charset="0"/>
              </a:rPr>
              <a:t>manual</a:t>
            </a:r>
            <a:r>
              <a:rPr lang="ru-RU" sz="1600" dirty="0" smtClean="0">
                <a:latin typeface="Montserrat arm" panose="00000500000000000000" pitchFamily="50" charset="0"/>
              </a:rPr>
              <a:t>).</a:t>
            </a:r>
            <a:endParaRPr lang="en-US" sz="1600" dirty="0">
              <a:latin typeface="Montserrat arm" panose="00000500000000000000" pitchFamily="50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90328" y="1108428"/>
            <a:ext cx="320664" cy="325566"/>
          </a:xfrm>
          <a:prstGeom prst="ellipse">
            <a:avLst/>
          </a:prstGeom>
          <a:noFill/>
          <a:ln>
            <a:solidFill>
              <a:srgbClr val="6DBC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1608" y="1108428"/>
            <a:ext cx="24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dirty="0">
                <a:solidFill>
                  <a:srgbClr val="64B445"/>
                </a:solidFill>
                <a:latin typeface="Montserrat arm" panose="00000500000000000000" pitchFamily="50" charset="0"/>
              </a:rPr>
              <a:t>4</a:t>
            </a:r>
            <a:endParaRPr lang="en-US" dirty="0">
              <a:solidFill>
                <a:srgbClr val="64B445"/>
              </a:solidFill>
              <a:latin typeface="Montserrat arm" panose="00000500000000000000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1706" y="6260421"/>
            <a:ext cx="39917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en-US" sz="750" dirty="0">
                <a:latin typeface="Montserrat arm" pitchFamily="2" charset="-128"/>
                <a:ea typeface="Montserrat arm" pitchFamily="2" charset="-128"/>
                <a:cs typeface="Times New Roman" panose="02020603050405020304" pitchFamily="18" charset="0"/>
              </a:rPr>
              <a:t> </a:t>
            </a:r>
            <a:r>
              <a:rPr lang="en-US" altLang="en-US" sz="750" dirty="0" smtClean="0">
                <a:latin typeface="Montserrat arm" pitchFamily="2" charset="-128"/>
                <a:ea typeface="Montserrat arm" pitchFamily="2" charset="-128"/>
                <a:cs typeface="Times New Roman" panose="02020603050405020304" pitchFamily="18" charset="0"/>
              </a:rPr>
              <a:t>| </a:t>
            </a:r>
            <a:r>
              <a:rPr lang="en-US" sz="750" dirty="0" smtClean="0">
                <a:latin typeface="Montserrat arm" panose="00000500000000000000" pitchFamily="50" charset="0"/>
              </a:rPr>
              <a:t>010 </a:t>
            </a:r>
            <a:r>
              <a:rPr lang="en-US" sz="750" dirty="0">
                <a:latin typeface="Montserrat arm" panose="00000500000000000000" pitchFamily="50" charset="0"/>
              </a:rPr>
              <a:t>561111 | </a:t>
            </a:r>
            <a:r>
              <a:rPr lang="ru-RU" sz="750" dirty="0">
                <a:latin typeface="Montserrat arm" panose="00000500000000000000" pitchFamily="50" charset="0"/>
              </a:rPr>
              <a:t>| 010 561111</a:t>
            </a:r>
            <a:r>
              <a:rPr lang="ru-RU" sz="1000" dirty="0">
                <a:latin typeface="Montserrat arm" panose="00000500000000000000" pitchFamily="50" charset="0"/>
              </a:rPr>
              <a:t>| </a:t>
            </a:r>
            <a:r>
              <a:rPr lang="ru-RU" sz="1000" dirty="0" smtClean="0">
                <a:latin typeface="Montserrat arm" panose="00000500000000000000" pitchFamily="50" charset="0"/>
              </a:rPr>
              <a:t>Банк </a:t>
            </a:r>
            <a:r>
              <a:rPr lang="ru-RU" sz="1000" dirty="0">
                <a:latin typeface="Montserrat arm" panose="00000500000000000000" pitchFamily="50" charset="0"/>
              </a:rPr>
              <a:t>контролируется Центральным банком </a:t>
            </a:r>
            <a:r>
              <a:rPr lang="ru-RU" sz="1000" dirty="0" smtClean="0">
                <a:latin typeface="Montserrat arm" panose="00000500000000000000" pitchFamily="50" charset="0"/>
              </a:rPr>
              <a:t>РА</a:t>
            </a:r>
            <a:endParaRPr lang="en-US" sz="1000" dirty="0">
              <a:latin typeface="Montserrat arm" panose="00000500000000000000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628" y="1100985"/>
            <a:ext cx="3007102" cy="37160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59032" y="757842"/>
            <a:ext cx="16570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y-AM" sz="1200" dirty="0" err="1">
                <a:latin typeface="Montserrat arm" panose="00000500000000000000" pitchFamily="50" charset="0"/>
              </a:rPr>
              <a:t>Օնլայն</a:t>
            </a:r>
            <a:r>
              <a:rPr lang="hy-AM" sz="1200" dirty="0" smtClean="0">
                <a:latin typeface="Montserrat arm" panose="00000500000000000000" pitchFamily="50" charset="0"/>
              </a:rPr>
              <a:t> </a:t>
            </a:r>
            <a:r>
              <a:rPr lang="hy-AM" sz="1200" dirty="0" err="1" smtClean="0">
                <a:latin typeface="Montserrat arm" panose="00000500000000000000" pitchFamily="50" charset="0"/>
              </a:rPr>
              <a:t>բանկինգ</a:t>
            </a:r>
            <a:endParaRPr lang="en-US" sz="1200" dirty="0">
              <a:latin typeface="Montserrat arm" panose="000005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81094" y="757842"/>
            <a:ext cx="16655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y-AM" sz="1200" dirty="0" err="1" smtClean="0">
                <a:latin typeface="Montserrat arm" panose="00000500000000000000" pitchFamily="50" charset="0"/>
              </a:rPr>
              <a:t>Մոբայլ</a:t>
            </a:r>
            <a:r>
              <a:rPr lang="hy-AM" sz="1200" dirty="0" smtClean="0">
                <a:latin typeface="Montserrat arm" panose="00000500000000000000" pitchFamily="50" charset="0"/>
              </a:rPr>
              <a:t> </a:t>
            </a:r>
            <a:r>
              <a:rPr lang="hy-AM" sz="1200" dirty="0" err="1" smtClean="0">
                <a:latin typeface="Montserrat arm" panose="00000500000000000000" pitchFamily="50" charset="0"/>
              </a:rPr>
              <a:t>բանկինգ</a:t>
            </a:r>
            <a:endParaRPr lang="en-US" sz="1200" dirty="0">
              <a:latin typeface="Montserrat arm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10">
      <a:dk1>
        <a:sysClr val="windowText" lastClr="000000"/>
      </a:dk1>
      <a:lt1>
        <a:sysClr val="window" lastClr="FFFFFF"/>
      </a:lt1>
      <a:dk2>
        <a:srgbClr val="64B445"/>
      </a:dk2>
      <a:lt2>
        <a:srgbClr val="FFE532"/>
      </a:lt2>
      <a:accent1>
        <a:srgbClr val="64B445"/>
      </a:accent1>
      <a:accent2>
        <a:srgbClr val="15E0D9"/>
      </a:accent2>
      <a:accent3>
        <a:srgbClr val="FFE532"/>
      </a:accent3>
      <a:accent4>
        <a:srgbClr val="FBAE06"/>
      </a:accent4>
      <a:accent5>
        <a:srgbClr val="0F8DD4"/>
      </a:accent5>
      <a:accent6>
        <a:srgbClr val="E93B83"/>
      </a:accent6>
      <a:hlink>
        <a:srgbClr val="0F8DD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150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Montserrat arm</vt:lpstr>
      <vt:lpstr>Montserrat arm Light</vt:lpstr>
      <vt:lpstr>Times New Roman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Nareg Sousani</dc:creator>
  <cp:lastModifiedBy>Armine Petrosyan</cp:lastModifiedBy>
  <cp:revision>80</cp:revision>
  <cp:lastPrinted>2020-08-21T14:39:32Z</cp:lastPrinted>
  <dcterms:created xsi:type="dcterms:W3CDTF">2020-10-08T07:49:26Z</dcterms:created>
  <dcterms:modified xsi:type="dcterms:W3CDTF">2022-03-15T13:58:37Z</dcterms:modified>
</cp:coreProperties>
</file>