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8" r:id="rId1"/>
    <p:sldMasterId id="2147483700" r:id="rId2"/>
    <p:sldMasterId id="2147483711" r:id="rId3"/>
    <p:sldMasterId id="2147483713" r:id="rId4"/>
  </p:sldMasterIdLst>
  <p:notesMasterIdLst>
    <p:notesMasterId r:id="rId11"/>
  </p:notesMasterIdLst>
  <p:handoutMasterIdLst>
    <p:handoutMasterId r:id="rId12"/>
  </p:handoutMasterIdLst>
  <p:sldIdLst>
    <p:sldId id="274" r:id="rId5"/>
    <p:sldId id="712" r:id="rId6"/>
    <p:sldId id="715" r:id="rId7"/>
    <p:sldId id="714" r:id="rId8"/>
    <p:sldId id="713" r:id="rId9"/>
    <p:sldId id="276" r:id="rId1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A88C184-541A-4268-A43D-E1D851DA4E14}">
          <p14:sldIdLst>
            <p14:sldId id="274"/>
            <p14:sldId id="712"/>
            <p14:sldId id="715"/>
            <p14:sldId id="714"/>
            <p14:sldId id="713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3" orient="horz" pos="2137" userDrawn="1">
          <p15:clr>
            <a:srgbClr val="A4A3A4"/>
          </p15:clr>
        </p15:guide>
        <p15:guide id="4" pos="234" userDrawn="1">
          <p15:clr>
            <a:srgbClr val="A4A3A4"/>
          </p15:clr>
        </p15:guide>
        <p15:guide id="5" pos="7491" userDrawn="1">
          <p15:clr>
            <a:srgbClr val="A4A3A4"/>
          </p15:clr>
        </p15:guide>
        <p15:guide id="7" orient="horz" pos="4201" userDrawn="1">
          <p15:clr>
            <a:srgbClr val="A4A3A4"/>
          </p15:clr>
        </p15:guide>
        <p15:guide id="8" orient="horz" pos="119" userDrawn="1">
          <p15:clr>
            <a:srgbClr val="A4A3A4"/>
          </p15:clr>
        </p15:guide>
        <p15:guide id="9" pos="5836" userDrawn="1">
          <p15:clr>
            <a:srgbClr val="A4A3A4"/>
          </p15:clr>
        </p15:guide>
        <p15:guide id="10" orient="horz" pos="482" userDrawn="1">
          <p15:clr>
            <a:srgbClr val="A4A3A4"/>
          </p15:clr>
        </p15:guide>
        <p15:guide id="11" orient="horz" pos="663" userDrawn="1">
          <p15:clr>
            <a:srgbClr val="A4A3A4"/>
          </p15:clr>
        </p15:guide>
        <p15:guide id="12" orient="horz" pos="33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ркова В.А." initials="ЮВ" lastIdx="1" clrIdx="0">
    <p:extLst>
      <p:ext uri="{19B8F6BF-5375-455C-9EA6-DF929625EA0E}">
        <p15:presenceInfo xmlns:p15="http://schemas.microsoft.com/office/powerpoint/2012/main" userId="S-1-5-21-2045236544-1897264670-4247183394-54064" providerId="AD"/>
      </p:ext>
    </p:extLst>
  </p:cmAuthor>
  <p:cmAuthor id="2" name="Константинова Т.Н." initials="КТ" lastIdx="2" clrIdx="1">
    <p:extLst>
      <p:ext uri="{19B8F6BF-5375-455C-9EA6-DF929625EA0E}">
        <p15:presenceInfo xmlns:p15="http://schemas.microsoft.com/office/powerpoint/2012/main" userId="S-1-5-21-2045236544-1897264670-4247183394-2695" providerId="AD"/>
      </p:ext>
    </p:extLst>
  </p:cmAuthor>
  <p:cmAuthor id="3" name="Голубович Н.П." initials="ГН" lastIdx="1" clrIdx="2">
    <p:extLst>
      <p:ext uri="{19B8F6BF-5375-455C-9EA6-DF929625EA0E}">
        <p15:presenceInfo xmlns:p15="http://schemas.microsoft.com/office/powerpoint/2012/main" userId="S-1-5-21-2045236544-1897264670-4247183394-51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ABAB"/>
    <a:srgbClr val="E24924"/>
    <a:srgbClr val="767171"/>
    <a:srgbClr val="F15A26"/>
    <a:srgbClr val="FF6600"/>
    <a:srgbClr val="E34824"/>
    <a:srgbClr val="ED7D31"/>
    <a:srgbClr val="595959"/>
    <a:srgbClr val="E64A25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37"/>
        <p:guide pos="234"/>
        <p:guide pos="7491"/>
        <p:guide orient="horz" pos="4201"/>
        <p:guide orient="horz" pos="119"/>
        <p:guide pos="5836"/>
        <p:guide orient="horz" pos="482"/>
        <p:guide orient="horz" pos="663"/>
        <p:guide orient="horz" pos="33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DA849D1-F65E-3FF6-0E3E-2A37138254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643BD31-E3EE-42AA-0F2E-0BD451CE32C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55106-7254-4807-A76A-6A9D4BD8AF29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00F6E00-F100-5791-7D54-665DB13362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28C51E-7FE2-D973-07BE-8A81901B84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B9239-7D29-4EF6-8280-4C1D0F9115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31068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89809-52E0-4E6D-B45D-49E59199CE5B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CEB8C-5A25-4167-9B04-96FAE4A8AA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09840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2"/>
          <p:cNvSpPr>
            <a:spLocks noGrp="1"/>
          </p:cNvSpPr>
          <p:nvPr>
            <p:ph idx="1"/>
          </p:nvPr>
        </p:nvSpPr>
        <p:spPr>
          <a:xfrm>
            <a:off x="567479" y="5984712"/>
            <a:ext cx="6121400" cy="712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E75114"/>
                </a:solidFill>
                <a:effectLst/>
                <a:uLnTx/>
                <a:uFillTx/>
                <a:latin typeface="Circe Bold" charset="-52"/>
                <a:ea typeface="+mn-ea"/>
                <a:cs typeface="+mn-cs"/>
              </a:rPr>
              <a:t>НАЗВАНИЕ ПРЕЗЕНТАЦИИ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irce Bold" charset="-52"/>
                <a:ea typeface="+mn-ea"/>
                <a:cs typeface="+mn-cs"/>
              </a:rPr>
              <a:t>В ОДНУ ИЛИ НЕСКОЛЬКО СТРОК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4492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40396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44264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962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DBB0-CAF7-45B5-8C4B-D87BB712DF00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69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 userDrawn="1"/>
        </p:nvSpPr>
        <p:spPr>
          <a:xfrm>
            <a:off x="8981630" y="0"/>
            <a:ext cx="3218916" cy="6858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51F9E-FA43-454A-911A-4D5F1C048A16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Полилиния 6"/>
          <p:cNvSpPr/>
          <p:nvPr userDrawn="1"/>
        </p:nvSpPr>
        <p:spPr>
          <a:xfrm>
            <a:off x="0" y="188913"/>
            <a:ext cx="1647644" cy="580206"/>
          </a:xfrm>
          <a:custGeom>
            <a:avLst/>
            <a:gdLst>
              <a:gd name="connsiteX0" fmla="*/ 1809 w 1647644"/>
              <a:gd name="connsiteY0" fmla="*/ 0 h 580206"/>
              <a:gd name="connsiteX1" fmla="*/ 1647644 w 1647644"/>
              <a:gd name="connsiteY1" fmla="*/ 0 h 580206"/>
              <a:gd name="connsiteX2" fmla="*/ 1647644 w 1647644"/>
              <a:gd name="connsiteY2" fmla="*/ 336856 h 580206"/>
              <a:gd name="connsiteX3" fmla="*/ 1404294 w 1647644"/>
              <a:gd name="connsiteY3" fmla="*/ 580206 h 580206"/>
              <a:gd name="connsiteX4" fmla="*/ 0 w 1647644"/>
              <a:gd name="connsiteY4" fmla="*/ 580206 h 580206"/>
              <a:gd name="connsiteX5" fmla="*/ 0 w 1647644"/>
              <a:gd name="connsiteY5" fmla="*/ 182 h 580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47644" h="580206">
                <a:moveTo>
                  <a:pt x="1809" y="0"/>
                </a:moveTo>
                <a:lnTo>
                  <a:pt x="1647644" y="0"/>
                </a:lnTo>
                <a:lnTo>
                  <a:pt x="1647644" y="336856"/>
                </a:lnTo>
                <a:cubicBezTo>
                  <a:pt x="1647644" y="471254"/>
                  <a:pt x="1538692" y="580206"/>
                  <a:pt x="1404294" y="580206"/>
                </a:cubicBezTo>
                <a:lnTo>
                  <a:pt x="0" y="580206"/>
                </a:lnTo>
                <a:lnTo>
                  <a:pt x="0" y="182"/>
                </a:lnTo>
                <a:close/>
              </a:path>
            </a:pathLst>
          </a:custGeom>
          <a:solidFill>
            <a:srgbClr val="F15A2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 Light"/>
                <a:ea typeface="+mn-ea"/>
                <a:cs typeface="+mn-cs"/>
              </a:rPr>
              <a:t>I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 Light"/>
                <a:ea typeface="+mn-ea"/>
                <a:cs typeface="+mn-cs"/>
              </a:rPr>
              <a:t>-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 Light"/>
                <a:ea typeface="+mn-ea"/>
                <a:cs typeface="+mn-cs"/>
              </a:rPr>
              <a:t>III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 Light"/>
                <a:ea typeface="+mn-ea"/>
                <a:cs typeface="+mn-cs"/>
              </a:rPr>
              <a:t>кв. 2021</a:t>
            </a:r>
          </a:p>
        </p:txBody>
      </p:sp>
      <p:pic>
        <p:nvPicPr>
          <p:cNvPr id="8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397625"/>
            <a:ext cx="19923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 userDrawn="1"/>
        </p:nvSpPr>
        <p:spPr>
          <a:xfrm>
            <a:off x="9553575" y="6397625"/>
            <a:ext cx="17240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E2492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www.belapb.by</a:t>
            </a:r>
            <a:endParaRPr lang="ru-RU" sz="1200" dirty="0">
              <a:solidFill>
                <a:srgbClr val="E2492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360363" y="6307138"/>
            <a:ext cx="11471275" cy="0"/>
          </a:xfrm>
          <a:prstGeom prst="line">
            <a:avLst/>
          </a:prstGeom>
          <a:noFill/>
          <a:ln w="6350" cap="flat" cmpd="sng" algn="ctr">
            <a:solidFill>
              <a:srgbClr val="E24924"/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1980170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AC4F0-4FBA-4BCE-ACC1-4C3940750955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844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DFE6-F25E-4FC9-B1C1-C5F1596010D6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77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AAA20-478A-459B-B85B-EB504262A0E9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93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6884C-2C44-4E10-A04E-1FD7724EFC25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61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665E4-6801-4A2D-93BD-E7D16D72CD08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9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5646379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D2524-EBB5-43C5-A0C2-1B9A03A4AF6B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062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3BD4-C150-437F-B6B2-9ECB40434DA3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18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AEAF-ABCC-4547-B4A6-1BF5A207653A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6347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190F-790B-4456-BAB8-9EFED5088E54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53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9821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0244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9143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355341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0910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9006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0873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6"/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78" b="3572"/>
          <a:stretch>
            <a:fillRect/>
          </a:stretch>
        </p:blipFill>
        <p:spPr bwMode="auto">
          <a:xfrm>
            <a:off x="0" y="-11113"/>
            <a:ext cx="12196763" cy="584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25450" y="6069013"/>
            <a:ext cx="46038" cy="450850"/>
          </a:xfrm>
          <a:prstGeom prst="rect">
            <a:avLst/>
          </a:prstGeom>
          <a:solidFill>
            <a:srgbClr val="E751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9983788" y="620236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1400">
                <a:solidFill>
                  <a:srgbClr val="E7511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WWW.BELAPB.BY</a:t>
            </a:r>
            <a:endParaRPr lang="ru-RU" altLang="ru-RU" sz="1400">
              <a:solidFill>
                <a:srgbClr val="E7511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053" name="Объект 10"/>
          <p:cNvGraphicFramePr>
            <a:graphicFrameLocks noChangeAspect="1"/>
          </p:cNvGraphicFramePr>
          <p:nvPr/>
        </p:nvGraphicFramePr>
        <p:xfrm>
          <a:off x="4054475" y="2451100"/>
          <a:ext cx="4086225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3306600" imgH="1270800" progId="CorelDraw.Graphic.17">
                  <p:embed/>
                </p:oleObj>
              </mc:Choice>
              <mc:Fallback>
                <p:oleObj name="CorelDRAW" r:id="rId4" imgW="3306600" imgH="1270800" progId="CorelDraw.Graphic.17">
                  <p:embed/>
                  <p:pic>
                    <p:nvPicPr>
                      <p:cNvPr id="2053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475" y="2451100"/>
                        <a:ext cx="4086225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032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60363" y="146050"/>
            <a:ext cx="11471275" cy="939800"/>
          </a:xfrm>
          <a:prstGeom prst="rect">
            <a:avLst/>
          </a:prstGeom>
          <a:solidFill>
            <a:srgbClr val="F15A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266825"/>
            <a:ext cx="10515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pic>
        <p:nvPicPr>
          <p:cNvPr id="1030" name="Рисунок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6397625"/>
            <a:ext cx="1992312" cy="26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 userDrawn="1"/>
        </p:nvSpPr>
        <p:spPr>
          <a:xfrm>
            <a:off x="8981630" y="0"/>
            <a:ext cx="3218916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0363" y="6307138"/>
            <a:ext cx="11471275" cy="0"/>
          </a:xfrm>
          <a:prstGeom prst="line">
            <a:avLst/>
          </a:prstGeom>
          <a:ln>
            <a:solidFill>
              <a:srgbClr val="E249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553575" y="6397625"/>
            <a:ext cx="1724025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E2492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www.belapb.by</a:t>
            </a:r>
            <a:endParaRPr lang="ru-RU" sz="1200" dirty="0">
              <a:solidFill>
                <a:srgbClr val="E2492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55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</p:sldLayoutIdLst>
  <p:hf hdr="0" ft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lang="ru-RU" sz="1400" b="0" kern="1200" dirty="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45456">
            <a:alpha val="9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0" name="Объект 15"/>
          <p:cNvGraphicFramePr>
            <a:graphicFrameLocks noChangeAspect="1"/>
          </p:cNvGraphicFramePr>
          <p:nvPr userDrawn="1"/>
        </p:nvGraphicFramePr>
        <p:xfrm>
          <a:off x="4829217" y="6128842"/>
          <a:ext cx="256063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5185440" imgH="713880" progId="CorelDraw.Graphic.17">
                  <p:embed/>
                </p:oleObj>
              </mc:Choice>
              <mc:Fallback>
                <p:oleObj name="CorelDRAW" r:id="rId3" imgW="5185440" imgH="713880" progId="CorelDraw.Graphic.17">
                  <p:embed/>
                  <p:pic>
                    <p:nvPicPr>
                      <p:cNvPr id="308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9217" y="6128842"/>
                        <a:ext cx="25606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762" y="379674"/>
            <a:ext cx="2447549" cy="254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2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6E74A-B5AE-4783-9F53-7E45D04C4B33}" type="datetime1">
              <a:rPr lang="en-US" smtClean="0"/>
              <a:t>11/10/2022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00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lapb.by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2"/>
          <p:cNvSpPr>
            <a:spLocks noGrp="1"/>
          </p:cNvSpPr>
          <p:nvPr>
            <p:ph idx="1"/>
          </p:nvPr>
        </p:nvSpPr>
        <p:spPr>
          <a:xfrm>
            <a:off x="567479" y="6051664"/>
            <a:ext cx="6822536" cy="6455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lvl="0" indent="0">
              <a:lnSpc>
                <a:spcPct val="100000"/>
              </a:lnSpc>
              <a:spcBef>
                <a:spcPct val="0"/>
              </a:spcBef>
              <a:buNone/>
              <a:defRPr/>
            </a:pP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E75114"/>
                </a:solidFill>
                <a:effectLst/>
                <a:uLnTx/>
                <a:uFillTx/>
                <a:latin typeface="Circe Bold" charset="-52"/>
              </a:rPr>
              <a:t>Карточки БЕЛКАРТ и </a:t>
            </a:r>
            <a:r>
              <a:rPr kumimoji="0" lang="en-US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E75114"/>
                </a:solidFill>
                <a:effectLst/>
                <a:uLnTx/>
                <a:uFillTx/>
                <a:latin typeface="Circe Bold" charset="-52"/>
              </a:rPr>
              <a:t>MASTERCARD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E75114"/>
                </a:solidFill>
                <a:effectLst/>
                <a:uLnTx/>
                <a:uFillTx/>
                <a:latin typeface="Circe Bold" charset="-52"/>
              </a:rPr>
              <a:t> ОАО «Белагропромбанк»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25128" y="5953125"/>
            <a:ext cx="360647" cy="744063"/>
          </a:xfrm>
          <a:prstGeom prst="rect">
            <a:avLst/>
          </a:prstGeom>
          <a:solidFill>
            <a:srgbClr val="E751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01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E656732-422B-56C4-0EF0-22DCE45A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2CC3BFE-C590-010C-8F36-6CB124A99FB1}"/>
              </a:ext>
            </a:extLst>
          </p:cNvPr>
          <p:cNvSpPr/>
          <p:nvPr/>
        </p:nvSpPr>
        <p:spPr>
          <a:xfrm>
            <a:off x="0" y="0"/>
            <a:ext cx="3259248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 Bold" panose="020B06020202030202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prstClr val="black"/>
              </a:solidFill>
              <a:latin typeface="Circe Bold" panose="020B0602020203020203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prstClr val="black"/>
              </a:solidFill>
              <a:latin typeface="Circe Bold" panose="020B0602020203020203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prstClr val="black"/>
                </a:solidFill>
                <a:latin typeface="Circe Bold" panose="020B0602020203020203"/>
              </a:rPr>
              <a:t>БЕЛКАРТ-ПРЕМИУМ </a:t>
            </a:r>
            <a:r>
              <a:rPr lang="en-US" sz="2000" b="1" dirty="0">
                <a:solidFill>
                  <a:prstClr val="black"/>
                </a:solidFill>
                <a:latin typeface="Circe Bold" panose="020B0602020203020203"/>
              </a:rPr>
              <a:t>EMV</a:t>
            </a:r>
            <a:r>
              <a:rPr lang="ru-RU" sz="2000" b="1" dirty="0">
                <a:solidFill>
                  <a:prstClr val="black"/>
                </a:solidFill>
                <a:latin typeface="Circe Bold" panose="020B0602020203020203"/>
              </a:rPr>
              <a:t>-МИР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accent2"/>
                </a:solidFill>
                <a:latin typeface="Circe Bold" panose="020B0602020203020203"/>
              </a:rPr>
              <a:t>ОАО «Белагропромбанк»: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 Bold" panose="020B0602020203020203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4A8FE0-50A4-4592-82DA-A8B17DDC9C1C}"/>
              </a:ext>
            </a:extLst>
          </p:cNvPr>
          <p:cNvSpPr txBox="1">
            <a:spLocks/>
          </p:cNvSpPr>
          <p:nvPr/>
        </p:nvSpPr>
        <p:spPr>
          <a:xfrm>
            <a:off x="11776426" y="44024"/>
            <a:ext cx="4155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3</a:t>
            </a:r>
            <a:endParaRPr lang="en-US" sz="1600" dirty="0"/>
          </a:p>
        </p:txBody>
      </p:sp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2AB1E085-0A6C-CB82-3206-83EBCF6CF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583079"/>
              </p:ext>
            </p:extLst>
          </p:nvPr>
        </p:nvGraphicFramePr>
        <p:xfrm>
          <a:off x="3512919" y="1277871"/>
          <a:ext cx="8216901" cy="3025954"/>
        </p:xfrm>
        <a:graphic>
          <a:graphicData uri="http://schemas.openxmlformats.org/drawingml/2006/table">
            <a:tbl>
              <a:tblPr/>
              <a:tblGrid>
                <a:gridCol w="3161079">
                  <a:extLst>
                    <a:ext uri="{9D8B030D-6E8A-4147-A177-3AD203B41FA5}">
                      <a16:colId xmlns:a16="http://schemas.microsoft.com/office/drawing/2014/main" val="291913413"/>
                    </a:ext>
                  </a:extLst>
                </a:gridCol>
                <a:gridCol w="5055822">
                  <a:extLst>
                    <a:ext uri="{9D8B030D-6E8A-4147-A177-3AD203B41FA5}">
                      <a16:colId xmlns:a16="http://schemas.microsoft.com/office/drawing/2014/main" val="2644016998"/>
                    </a:ext>
                  </a:extLst>
                </a:gridCol>
              </a:tblGrid>
              <a:tr h="5705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Комиссия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БЕЛКАРТ-ПРЕМИУМ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EMV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-МИР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606635"/>
                  </a:ext>
                </a:extLst>
              </a:tr>
              <a:tr h="45855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выпуск/обслуживание карточек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бел.руб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334011"/>
                  </a:ext>
                </a:extLst>
              </a:tr>
              <a:tr h="1026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Комиссия за выдачу наличных денежных средств на территории Республики Беларусь в банкоматах и ПВН иных банков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3,0% (мин. 5,50  BYN  /  3 USD  /  3 EUR / 250 RUB)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3137701"/>
                  </a:ext>
                </a:extLst>
              </a:tr>
              <a:tr h="9699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Комиссия за выдачу наличных денежных средств за пределами территории Республики Беларусь в банкоматах и ПВН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3,5% (мин. 7,00 BYN  /  5 USD  /  5 EUR / 350 RUB)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602987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559524" y="482429"/>
            <a:ext cx="8170295" cy="4345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взимается с держателя карты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677396"/>
              </p:ext>
            </p:extLst>
          </p:nvPr>
        </p:nvGraphicFramePr>
        <p:xfrm>
          <a:off x="3512919" y="4461022"/>
          <a:ext cx="8216900" cy="1169822"/>
        </p:xfrm>
        <a:graphic>
          <a:graphicData uri="http://schemas.openxmlformats.org/drawingml/2006/table">
            <a:tbl>
              <a:tblPr/>
              <a:tblGrid>
                <a:gridCol w="3170514">
                  <a:extLst>
                    <a:ext uri="{9D8B030D-6E8A-4147-A177-3AD203B41FA5}">
                      <a16:colId xmlns:a16="http://schemas.microsoft.com/office/drawing/2014/main" val="835185296"/>
                    </a:ext>
                  </a:extLst>
                </a:gridCol>
                <a:gridCol w="5046386">
                  <a:extLst>
                    <a:ext uri="{9D8B030D-6E8A-4147-A177-3AD203B41FA5}">
                      <a16:colId xmlns:a16="http://schemas.microsoft.com/office/drawing/2014/main" val="71460363"/>
                    </a:ext>
                  </a:extLst>
                </a:gridCol>
              </a:tblGrid>
              <a:tr h="116982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Безналичное зачисление денежных средств на счет, к которому выпущена личная дебетовая карточка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• иные зачисления, при отсутствии договора между ОАО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Белагропромбанк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 и отправителем денежных средств</a:t>
                      </a:r>
                    </a:p>
                  </a:txBody>
                  <a:tcPr marL="217231" marR="6034" marT="6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2,5 % от суммы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*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(мин. 5,00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 / 2 USD / 2 EUR / 100 RUB; 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макс. 2500,00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 / 1000 USD / 1000 EUR / 55000 RUB) </a:t>
                      </a:r>
                    </a:p>
                  </a:txBody>
                  <a:tcPr marL="6034" marR="6034" marT="6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976595"/>
                  </a:ext>
                </a:extLst>
              </a:tr>
            </a:tbl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B731DC2-F18E-5579-330D-C0485D8712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67" y="2187829"/>
            <a:ext cx="2553713" cy="164550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923EA34-0CA1-6224-F8AC-C39511E3CD39}"/>
              </a:ext>
            </a:extLst>
          </p:cNvPr>
          <p:cNvSpPr txBox="1"/>
          <p:nvPr/>
        </p:nvSpPr>
        <p:spPr>
          <a:xfrm>
            <a:off x="2678185" y="5589730"/>
            <a:ext cx="6111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-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 платы может быть изменен</a:t>
            </a:r>
          </a:p>
        </p:txBody>
      </p:sp>
    </p:spTree>
    <p:extLst>
      <p:ext uri="{BB962C8B-B14F-4D97-AF65-F5344CB8AC3E}">
        <p14:creationId xmlns:p14="http://schemas.microsoft.com/office/powerpoint/2010/main" val="390059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E656732-422B-56C4-0EF0-22DCE45A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2CC3BFE-C590-010C-8F36-6CB124A99FB1}"/>
              </a:ext>
            </a:extLst>
          </p:cNvPr>
          <p:cNvSpPr/>
          <p:nvPr/>
        </p:nvSpPr>
        <p:spPr>
          <a:xfrm>
            <a:off x="0" y="0"/>
            <a:ext cx="3259248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 Bold" panose="020B06020202030202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prstClr val="black"/>
              </a:solidFill>
              <a:latin typeface="Circe Bold" panose="020B0602020203020203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>
              <a:solidFill>
                <a:prstClr val="black"/>
              </a:solidFill>
              <a:latin typeface="Circe Bold" panose="020B0602020203020203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prstClr val="black"/>
                </a:solidFill>
                <a:latin typeface="Circe Bold" panose="020B0602020203020203"/>
              </a:rPr>
              <a:t>БЕЛКАРТ-ПРЕМИУМ </a:t>
            </a:r>
            <a:r>
              <a:rPr lang="en-US" sz="2000" b="1" dirty="0">
                <a:solidFill>
                  <a:prstClr val="black"/>
                </a:solidFill>
                <a:latin typeface="Circe Bold" panose="020B0602020203020203"/>
              </a:rPr>
              <a:t>EMV</a:t>
            </a:r>
            <a:r>
              <a:rPr lang="ru-RU" sz="2000" b="1" dirty="0">
                <a:solidFill>
                  <a:prstClr val="black"/>
                </a:solidFill>
                <a:latin typeface="Circe Bold" panose="020B0602020203020203"/>
              </a:rPr>
              <a:t>-МИР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accent2"/>
                </a:solidFill>
                <a:latin typeface="Circe Bold" panose="020B0602020203020203"/>
              </a:rPr>
              <a:t>ОАО «</a:t>
            </a:r>
            <a:r>
              <a:rPr lang="ru-RU" sz="2000" b="1" dirty="0" err="1">
                <a:solidFill>
                  <a:schemeClr val="accent2"/>
                </a:solidFill>
                <a:latin typeface="Circe Bold" panose="020B0602020203020203"/>
              </a:rPr>
              <a:t>Белагропромбанк</a:t>
            </a:r>
            <a:r>
              <a:rPr lang="ru-RU" sz="2000" b="1" dirty="0">
                <a:solidFill>
                  <a:schemeClr val="accent2"/>
                </a:solidFill>
                <a:latin typeface="Circe Bold" panose="020B0602020203020203"/>
              </a:rPr>
              <a:t>»: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irce Bold" panose="020B0602020203020203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4A8FE0-50A4-4592-82DA-A8B17DDC9C1C}"/>
              </a:ext>
            </a:extLst>
          </p:cNvPr>
          <p:cNvSpPr txBox="1">
            <a:spLocks/>
          </p:cNvSpPr>
          <p:nvPr/>
        </p:nvSpPr>
        <p:spPr>
          <a:xfrm>
            <a:off x="11776426" y="44024"/>
            <a:ext cx="4155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3</a:t>
            </a:r>
            <a:endParaRPr lang="en-US" sz="1600" dirty="0"/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528560E7-641F-5C54-760E-0B836DFF7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177303"/>
              </p:ext>
            </p:extLst>
          </p:nvPr>
        </p:nvGraphicFramePr>
        <p:xfrm>
          <a:off x="3479362" y="409149"/>
          <a:ext cx="8216901" cy="4130040"/>
        </p:xfrm>
        <a:graphic>
          <a:graphicData uri="http://schemas.openxmlformats.org/drawingml/2006/table">
            <a:tbl>
              <a:tblPr/>
              <a:tblGrid>
                <a:gridCol w="3161079">
                  <a:extLst>
                    <a:ext uri="{9D8B030D-6E8A-4147-A177-3AD203B41FA5}">
                      <a16:colId xmlns:a16="http://schemas.microsoft.com/office/drawing/2014/main" val="9822829"/>
                    </a:ext>
                  </a:extLst>
                </a:gridCol>
                <a:gridCol w="5055822">
                  <a:extLst>
                    <a:ext uri="{9D8B030D-6E8A-4147-A177-3AD203B41FA5}">
                      <a16:colId xmlns:a16="http://schemas.microsoft.com/office/drawing/2014/main" val="3377235987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Комиссия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БЕЛКАРТ-ПРЕМИУМ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EMV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-МИР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479056"/>
                  </a:ext>
                </a:extLst>
              </a:tr>
              <a:tr h="8572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денежных средств с карточки на карточку в режиме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on-line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Person-to-Person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 в устройствах самообслуживания  и системах дистанционного банковского обслуживания ОАО "Белагропромбанк"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412327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• на карточку, эмитированную        ОАО "Белагропромбанк" 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 (мин. 0,49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 / 0,25 USD / 0,22 EUR / 15 RUB;                                    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макс. 6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 / 2,5 USD / 2,5 EUR / 150 RUB)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878007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номеру карточки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60568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номеру телефона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 (мин. 0,99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7687548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• на карточку, эмитированную банком-резидентом РБ                       (за исключением 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"Белагропромбанк") 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 (мин. 0,99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352359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• на карточку, эмитированную банком-нерезидентом РБ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 (мин. 6,99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862314"/>
                  </a:ext>
                </a:extLst>
              </a:tr>
            </a:tbl>
          </a:graphicData>
        </a:graphic>
      </p:graphicFrame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D6D4296-46CE-4FC7-71E2-2EEDFB293E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67" y="2474169"/>
            <a:ext cx="2553713" cy="1645509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85D9828-129D-AE12-DCCD-4394E64AAAEF}"/>
              </a:ext>
            </a:extLst>
          </p:cNvPr>
          <p:cNvSpPr/>
          <p:nvPr/>
        </p:nvSpPr>
        <p:spPr>
          <a:xfrm>
            <a:off x="3881486" y="4655890"/>
            <a:ext cx="7326206" cy="15598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изготовления карты – до 5 рабочих дней.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неснижаемого остатка по счету.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требования по соблюдению среднедневных остатков.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карты – 6 лет.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Лимит на снятие наличных – 6 000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BYN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неделю*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- лимит может быть изменен (отменен)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C3355D-720D-C50E-148E-009ADF6627EB}"/>
              </a:ext>
            </a:extLst>
          </p:cNvPr>
          <p:cNvSpPr txBox="1"/>
          <p:nvPr/>
        </p:nvSpPr>
        <p:spPr>
          <a:xfrm>
            <a:off x="3592969" y="6265584"/>
            <a:ext cx="8599031" cy="617733"/>
          </a:xfrm>
          <a:prstGeom prst="rect">
            <a:avLst/>
          </a:prstGeom>
          <a:noFill/>
        </p:spPr>
        <p:txBody>
          <a:bodyPr wrap="square" lIns="468000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sz="1200" b="1" i="1" dirty="0">
                <a:latin typeface="Montserrat" panose="020B0604020202020204" charset="-52"/>
              </a:rPr>
              <a:t>Более подробную информацию о тарифах можно узнать на сайте банка по адресу:</a:t>
            </a:r>
            <a:r>
              <a:rPr lang="en-US" sz="1200" b="1" i="1" dirty="0">
                <a:latin typeface="Montserrat" panose="020B0604020202020204" charset="-52"/>
              </a:rPr>
              <a:t> </a:t>
            </a:r>
            <a:r>
              <a:rPr lang="ru-RU" sz="1200" b="1" i="1" dirty="0">
                <a:latin typeface="Montserrat" panose="020B0604020202020204" charset="-52"/>
              </a:rPr>
              <a:t> </a:t>
            </a:r>
            <a:r>
              <a:rPr lang="en-US" sz="1200" b="1" i="1" dirty="0">
                <a:solidFill>
                  <a:schemeClr val="accent2"/>
                </a:solidFill>
                <a:latin typeface="Montserrat" panose="020B0604020202020204" charset="-52"/>
                <a:hlinkClick r:id="rId3"/>
              </a:rPr>
              <a:t>www.belapb.by</a:t>
            </a:r>
            <a:endParaRPr lang="ru-RU" sz="1200" b="1" i="1" dirty="0">
              <a:solidFill>
                <a:schemeClr val="accent2"/>
              </a:solidFill>
              <a:latin typeface="Montserrat" panose="020B0604020202020204" charset="-52"/>
            </a:endParaRPr>
          </a:p>
          <a:p>
            <a:pPr algn="just">
              <a:lnSpc>
                <a:spcPct val="150000"/>
              </a:lnSpc>
              <a:defRPr/>
            </a:pPr>
            <a:endParaRPr lang="ru-RU" sz="1200" b="1" i="1" dirty="0">
              <a:solidFill>
                <a:schemeClr val="accent2"/>
              </a:solidFill>
              <a:latin typeface="Montserrat" panose="020B060402020202020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232733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E656732-422B-56C4-0EF0-22DCE45A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2CC3BFE-C590-010C-8F36-6CB124A99FB1}"/>
              </a:ext>
            </a:extLst>
          </p:cNvPr>
          <p:cNvSpPr/>
          <p:nvPr/>
        </p:nvSpPr>
        <p:spPr>
          <a:xfrm>
            <a:off x="0" y="0"/>
            <a:ext cx="3259248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 Bold" panose="020B06020202030202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irce Bold" panose="020B0602020203020203"/>
              </a:rPr>
              <a:t>MASTERCARD </a:t>
            </a:r>
            <a:endParaRPr lang="ru-RU" sz="2000" b="1" dirty="0">
              <a:solidFill>
                <a:prstClr val="black"/>
              </a:solidFill>
              <a:latin typeface="Circe Bold" panose="020B0602020203020203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accent2"/>
                </a:solidFill>
                <a:latin typeface="Circe Bold" panose="020B0602020203020203"/>
              </a:rPr>
              <a:t>ОАО «Белагропромбанк»: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accent2"/>
                </a:solidFill>
                <a:latin typeface="Montserrat" panose="00000500000000000000" pitchFamily="50" charset="-52"/>
              </a:rPr>
              <a:t>Mastercard Standard</a:t>
            </a: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accent2"/>
                </a:solidFill>
                <a:latin typeface="Montserrat" panose="00000500000000000000" pitchFamily="50" charset="-52"/>
              </a:rPr>
              <a:t>Mastercard Gold</a:t>
            </a: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>
                <a:solidFill>
                  <a:schemeClr val="accent2"/>
                </a:solidFill>
                <a:latin typeface="Montserrat" panose="00000500000000000000" pitchFamily="50" charset="-52"/>
              </a:rPr>
              <a:t>Mastercard Gold </a:t>
            </a: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/>
                </a:solidFill>
                <a:latin typeface="Montserrat" panose="00000500000000000000" pitchFamily="50" charset="-52"/>
              </a:rPr>
              <a:t>С индивидуальным дизайном</a:t>
            </a:r>
            <a:endParaRPr lang="en-US" sz="14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 Bold" panose="020B0602020203020203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4A8FE0-50A4-4592-82DA-A8B17DDC9C1C}"/>
              </a:ext>
            </a:extLst>
          </p:cNvPr>
          <p:cNvSpPr txBox="1">
            <a:spLocks/>
          </p:cNvSpPr>
          <p:nvPr/>
        </p:nvSpPr>
        <p:spPr>
          <a:xfrm>
            <a:off x="11776426" y="44024"/>
            <a:ext cx="4155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3</a:t>
            </a:r>
            <a:endParaRPr lang="en-US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B753A5D-710E-259D-67AD-26F59A6602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521" y="1729550"/>
            <a:ext cx="1747777" cy="110341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5F642E-47C7-19E1-67EA-CB4FF0F5D5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655" y="3235699"/>
            <a:ext cx="1747777" cy="110834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751B11-50D2-F38E-08E6-D262C7ECD2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55" y="5209280"/>
            <a:ext cx="1748577" cy="1212229"/>
          </a:xfrm>
          <a:prstGeom prst="rect">
            <a:avLst/>
          </a:prstGeom>
        </p:spPr>
      </p:pic>
      <p:graphicFrame>
        <p:nvGraphicFramePr>
          <p:cNvPr id="13" name="Таблица 12">
            <a:extLst>
              <a:ext uri="{FF2B5EF4-FFF2-40B4-BE49-F238E27FC236}">
                <a16:creationId xmlns:a16="http://schemas.microsoft.com/office/drawing/2014/main" id="{2AB1E085-0A6C-CB82-3206-83EBCF6CF1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747492"/>
              </p:ext>
            </p:extLst>
          </p:nvPr>
        </p:nvGraphicFramePr>
        <p:xfrm>
          <a:off x="3512919" y="1119744"/>
          <a:ext cx="8216901" cy="3299580"/>
        </p:xfrm>
        <a:graphic>
          <a:graphicData uri="http://schemas.openxmlformats.org/drawingml/2006/table">
            <a:tbl>
              <a:tblPr/>
              <a:tblGrid>
                <a:gridCol w="3161079">
                  <a:extLst>
                    <a:ext uri="{9D8B030D-6E8A-4147-A177-3AD203B41FA5}">
                      <a16:colId xmlns:a16="http://schemas.microsoft.com/office/drawing/2014/main" val="291913413"/>
                    </a:ext>
                  </a:extLst>
                </a:gridCol>
                <a:gridCol w="1294900">
                  <a:extLst>
                    <a:ext uri="{9D8B030D-6E8A-4147-A177-3AD203B41FA5}">
                      <a16:colId xmlns:a16="http://schemas.microsoft.com/office/drawing/2014/main" val="2644016998"/>
                    </a:ext>
                  </a:extLst>
                </a:gridCol>
                <a:gridCol w="1294900">
                  <a:extLst>
                    <a:ext uri="{9D8B030D-6E8A-4147-A177-3AD203B41FA5}">
                      <a16:colId xmlns:a16="http://schemas.microsoft.com/office/drawing/2014/main" val="1247519167"/>
                    </a:ext>
                  </a:extLst>
                </a:gridCol>
                <a:gridCol w="2466022">
                  <a:extLst>
                    <a:ext uri="{9D8B030D-6E8A-4147-A177-3AD203B41FA5}">
                      <a16:colId xmlns:a16="http://schemas.microsoft.com/office/drawing/2014/main" val="636285889"/>
                    </a:ext>
                  </a:extLst>
                </a:gridCol>
              </a:tblGrid>
              <a:tr h="5705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Комиссия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Mastercard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Standard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Mastercard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Mastercard Gold                           с индивидуальным дизайном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2606635"/>
                  </a:ext>
                </a:extLst>
              </a:tr>
              <a:tr h="73218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Плата за выпуск/обслуживание карточек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бел.руб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бел.руб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бел.руб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334011"/>
                  </a:ext>
                </a:extLst>
              </a:tr>
              <a:tr h="102695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Комиссия за выдачу наличных денежных средств на территории Республики Беларусь в банкоматах и ПВН иных банков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3,0% (мин. 5,50  BYN  /  3 USD  /  3 EUR / 250 RUB)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137701"/>
                  </a:ext>
                </a:extLst>
              </a:tr>
              <a:tr h="9699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Комиссия за выдачу наличных денежных средств за пределами территории Республики Беларусь в банкоматах и ПВН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3,5% (мин. 7,00 BYN  /  5 USD  /  5 EUR / 350 RUB)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602987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546911" y="358253"/>
            <a:ext cx="8170295" cy="4345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взимается с держателя карты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44241"/>
              </p:ext>
            </p:extLst>
          </p:nvPr>
        </p:nvGraphicFramePr>
        <p:xfrm>
          <a:off x="3512919" y="4528924"/>
          <a:ext cx="8216900" cy="1169822"/>
        </p:xfrm>
        <a:graphic>
          <a:graphicData uri="http://schemas.openxmlformats.org/drawingml/2006/table">
            <a:tbl>
              <a:tblPr/>
              <a:tblGrid>
                <a:gridCol w="3170514">
                  <a:extLst>
                    <a:ext uri="{9D8B030D-6E8A-4147-A177-3AD203B41FA5}">
                      <a16:colId xmlns:a16="http://schemas.microsoft.com/office/drawing/2014/main" val="835185296"/>
                    </a:ext>
                  </a:extLst>
                </a:gridCol>
                <a:gridCol w="5046386">
                  <a:extLst>
                    <a:ext uri="{9D8B030D-6E8A-4147-A177-3AD203B41FA5}">
                      <a16:colId xmlns:a16="http://schemas.microsoft.com/office/drawing/2014/main" val="71460363"/>
                    </a:ext>
                  </a:extLst>
                </a:gridCol>
              </a:tblGrid>
              <a:tr h="116982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Безналичное зачисление денежных средств на счет, к которому выпущена личная дебетовая карточка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: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• иные зачисления, при отсутствии договора между ОАО "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Белагропромбанк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" и отправителем денежных средств</a:t>
                      </a:r>
                    </a:p>
                  </a:txBody>
                  <a:tcPr marL="217231" marR="6034" marT="6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2,5 % от суммы* 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(мин. 5,00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 / 2 USD / 2 EUR / 100 RUB;  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</a:t>
                      </a:r>
                    </a:p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макс. 2500,00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 / 1000 USD / 1000 EUR / 55000 RUB)</a:t>
                      </a:r>
                    </a:p>
                  </a:txBody>
                  <a:tcPr marL="6034" marR="6034" marT="60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97659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82F2F3F-EF0B-33F2-95C3-70643388BFFC}"/>
              </a:ext>
            </a:extLst>
          </p:cNvPr>
          <p:cNvSpPr txBox="1"/>
          <p:nvPr/>
        </p:nvSpPr>
        <p:spPr>
          <a:xfrm>
            <a:off x="2233569" y="5623680"/>
            <a:ext cx="6111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-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размер платы может быть изменен</a:t>
            </a:r>
          </a:p>
        </p:txBody>
      </p:sp>
    </p:spTree>
    <p:extLst>
      <p:ext uri="{BB962C8B-B14F-4D97-AF65-F5344CB8AC3E}">
        <p14:creationId xmlns:p14="http://schemas.microsoft.com/office/powerpoint/2010/main" val="1030358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E656732-422B-56C4-0EF0-22DCE45AE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F63A3B-78C7-47BE-AE5E-E10140E04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2CC3BFE-C590-010C-8F36-6CB124A99FB1}"/>
              </a:ext>
            </a:extLst>
          </p:cNvPr>
          <p:cNvSpPr/>
          <p:nvPr/>
        </p:nvSpPr>
        <p:spPr>
          <a:xfrm>
            <a:off x="74814" y="0"/>
            <a:ext cx="3259248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 Bold" panose="020B06020202030202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prstClr val="black"/>
                </a:solidFill>
                <a:latin typeface="Circe Bold" panose="020B0602020203020203"/>
              </a:rPr>
              <a:t>MASTERCARD </a:t>
            </a:r>
            <a:endParaRPr lang="ru-RU" sz="2000" b="1" dirty="0">
              <a:solidFill>
                <a:prstClr val="black"/>
              </a:solidFill>
              <a:latin typeface="Circe Bold" panose="020B0602020203020203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schemeClr val="accent2"/>
                </a:solidFill>
                <a:latin typeface="Circe Bold" panose="020B0602020203020203"/>
              </a:rPr>
              <a:t>ОАО «Белагропромбанк»: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accent2"/>
                </a:solidFill>
                <a:latin typeface="Montserrat" panose="00000500000000000000" pitchFamily="50" charset="-52"/>
              </a:rPr>
              <a:t>Mastercard Standard</a:t>
            </a: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chemeClr val="accent2"/>
                </a:solidFill>
                <a:latin typeface="Montserrat" panose="00000500000000000000" pitchFamily="50" charset="-52"/>
              </a:rPr>
              <a:t>Mastercard Gold</a:t>
            </a: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latin typeface="Montserrat" panose="00000500000000000000" pitchFamily="50" charset="-5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dirty="0">
                <a:solidFill>
                  <a:schemeClr val="accent2"/>
                </a:solidFill>
                <a:latin typeface="Montserrat" panose="00000500000000000000" pitchFamily="50" charset="-52"/>
              </a:rPr>
              <a:t>Mastercard Gold </a:t>
            </a: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400" dirty="0">
                <a:solidFill>
                  <a:schemeClr val="accent2"/>
                </a:solidFill>
                <a:latin typeface="Montserrat" panose="00000500000000000000" pitchFamily="50" charset="-52"/>
              </a:rPr>
              <a:t>С индивидуальным дизайном</a:t>
            </a:r>
            <a:endParaRPr lang="en-US" sz="14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dirty="0">
              <a:solidFill>
                <a:schemeClr val="accent2"/>
              </a:solidFill>
              <a:latin typeface="Montserrat" panose="00000500000000000000" pitchFamily="50" charset="-5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Circe Bold" panose="020B0602020203020203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4A8FE0-50A4-4592-82DA-A8B17DDC9C1C}"/>
              </a:ext>
            </a:extLst>
          </p:cNvPr>
          <p:cNvSpPr txBox="1">
            <a:spLocks/>
          </p:cNvSpPr>
          <p:nvPr/>
        </p:nvSpPr>
        <p:spPr>
          <a:xfrm>
            <a:off x="11776426" y="44024"/>
            <a:ext cx="4155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/>
              <a:t>3</a:t>
            </a:r>
            <a:endParaRPr lang="en-US" sz="16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B753A5D-710E-259D-67AD-26F59A6602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046" y="1738627"/>
            <a:ext cx="1747777" cy="110341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5F642E-47C7-19E1-67EA-CB4FF0F5D5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728" y="3260238"/>
            <a:ext cx="1747777" cy="1108346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1751B11-50D2-F38E-08E6-D262C7ECD2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847" y="5126552"/>
            <a:ext cx="1748577" cy="12122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8BAF4D-0536-44B0-ECDF-E0CC6AF29154}"/>
              </a:ext>
            </a:extLst>
          </p:cNvPr>
          <p:cNvSpPr txBox="1"/>
          <p:nvPr/>
        </p:nvSpPr>
        <p:spPr>
          <a:xfrm>
            <a:off x="3518155" y="6156751"/>
            <a:ext cx="8599031" cy="646331"/>
          </a:xfrm>
          <a:prstGeom prst="rect">
            <a:avLst/>
          </a:prstGeom>
          <a:noFill/>
        </p:spPr>
        <p:txBody>
          <a:bodyPr wrap="square" lIns="468000" rtlCol="0">
            <a:sp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ru-RU" sz="1200" b="1" i="1" dirty="0">
                <a:latin typeface="Montserrat" panose="020B0604020202020204" charset="-52"/>
              </a:rPr>
              <a:t>Более подробную информацию о тарифах можно узнать на сайте банка по адресу:</a:t>
            </a:r>
            <a:r>
              <a:rPr lang="en-US" sz="1200" b="1" i="1" dirty="0">
                <a:latin typeface="Montserrat" panose="020B0604020202020204" charset="-52"/>
              </a:rPr>
              <a:t> </a:t>
            </a:r>
            <a:r>
              <a:rPr lang="ru-RU" sz="1200" b="1" i="1" dirty="0">
                <a:latin typeface="Montserrat" panose="020B0604020202020204" charset="-52"/>
              </a:rPr>
              <a:t> </a:t>
            </a:r>
            <a:r>
              <a:rPr lang="en-US" sz="1200" b="1" i="1" dirty="0">
                <a:solidFill>
                  <a:schemeClr val="accent2"/>
                </a:solidFill>
                <a:latin typeface="Montserrat" panose="020B0604020202020204" charset="-52"/>
              </a:rPr>
              <a:t>www.belapb.by</a:t>
            </a:r>
            <a:endParaRPr lang="ru-RU" sz="1200" b="1" i="1" dirty="0">
              <a:solidFill>
                <a:schemeClr val="accent2"/>
              </a:solidFill>
              <a:latin typeface="Montserrat" panose="020B0604020202020204" charset="-52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528560E7-641F-5C54-760E-0B836DFF7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397681"/>
              </p:ext>
            </p:extLst>
          </p:nvPr>
        </p:nvGraphicFramePr>
        <p:xfrm>
          <a:off x="3559525" y="569464"/>
          <a:ext cx="8216901" cy="4130040"/>
        </p:xfrm>
        <a:graphic>
          <a:graphicData uri="http://schemas.openxmlformats.org/drawingml/2006/table">
            <a:tbl>
              <a:tblPr/>
              <a:tblGrid>
                <a:gridCol w="3161079">
                  <a:extLst>
                    <a:ext uri="{9D8B030D-6E8A-4147-A177-3AD203B41FA5}">
                      <a16:colId xmlns:a16="http://schemas.microsoft.com/office/drawing/2014/main" val="9822829"/>
                    </a:ext>
                  </a:extLst>
                </a:gridCol>
                <a:gridCol w="1294900">
                  <a:extLst>
                    <a:ext uri="{9D8B030D-6E8A-4147-A177-3AD203B41FA5}">
                      <a16:colId xmlns:a16="http://schemas.microsoft.com/office/drawing/2014/main" val="3377235987"/>
                    </a:ext>
                  </a:extLst>
                </a:gridCol>
                <a:gridCol w="1294900">
                  <a:extLst>
                    <a:ext uri="{9D8B030D-6E8A-4147-A177-3AD203B41FA5}">
                      <a16:colId xmlns:a16="http://schemas.microsoft.com/office/drawing/2014/main" val="2227319672"/>
                    </a:ext>
                  </a:extLst>
                </a:gridCol>
                <a:gridCol w="2466022">
                  <a:extLst>
                    <a:ext uri="{9D8B030D-6E8A-4147-A177-3AD203B41FA5}">
                      <a16:colId xmlns:a16="http://schemas.microsoft.com/office/drawing/2014/main" val="2204272105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Комиссия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Mastercard Standard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Mastercard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Gold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Mastercard Gold                       </a:t>
                      </a:r>
                    </a:p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с индивидуальным дизайном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479056"/>
                  </a:ext>
                </a:extLst>
              </a:tr>
              <a:tr h="8572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Перевод денежных средств с карточки на карточку в режиме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on-line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Person-to-Person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 в устройствах самообслуживания  и системах дистанционного банковского обслуживания ОАО "Белагропромбанк"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412327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• на карточку, эмитированную        ОАО "Белагропромбанк" 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 (мин. 0,49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 / 0,25 USD / 0,22 EUR / 15 RUB;                                     </a:t>
                      </a:r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макс. 6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 / 2,5 USD / 2,5 EUR / 150 RUB)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878007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номеру карточки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60568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номеру телефона</a:t>
                      </a:r>
                    </a:p>
                  </a:txBody>
                  <a:tcPr marL="4286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 (мин. 0,99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687548"/>
                  </a:ext>
                </a:extLst>
              </a:tr>
              <a:tr h="7143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• на карточку, эмитированную банком-резидентом РБ (за исключением 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ОАО "Белагропромбанк") 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 (мин. 0,99 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352359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• на карточку, эмитированную банком-нерезидентом РБ</a:t>
                      </a:r>
                    </a:p>
                  </a:txBody>
                  <a:tcPr marL="25717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1,5% (мин. 6,99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BYN)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862314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7A4ED35-EBC1-CCA2-712F-51D1423ABD1F}"/>
              </a:ext>
            </a:extLst>
          </p:cNvPr>
          <p:cNvSpPr txBox="1"/>
          <p:nvPr/>
        </p:nvSpPr>
        <p:spPr>
          <a:xfrm>
            <a:off x="4195981" y="4800988"/>
            <a:ext cx="694398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изготовления карты – до 5 рабочих дней.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требования по соблюдению среднедневных остатков.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действия карты – 6 лет.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Лимит на снятие наличных – 6 000 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BYN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неделю*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- лимит может быть изменен (отменен)</a:t>
            </a:r>
          </a:p>
        </p:txBody>
      </p:sp>
    </p:spTree>
    <p:extLst>
      <p:ext uri="{BB962C8B-B14F-4D97-AF65-F5344CB8AC3E}">
        <p14:creationId xmlns:p14="http://schemas.microsoft.com/office/powerpoint/2010/main" val="3294116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8143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итул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55_шаблон" id="{9B9DAA74-7354-4649-8762-5FA181918D9A}" vid="{18A8308D-3D24-46AF-B3D1-3138B75D0F10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55_шаблон" id="{9B9DAA74-7354-4649-8762-5FA181918D9A}" vid="{4C91353E-EC56-4FA9-8B72-CAD119228462}"/>
    </a:ext>
  </a:extLst>
</a:theme>
</file>

<file path=ppt/theme/theme3.xml><?xml version="1.0" encoding="utf-8"?>
<a:theme xmlns:a="http://schemas.openxmlformats.org/drawingml/2006/main" name="Титул6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55_шаблон" id="{9B9DAA74-7354-4649-8762-5FA181918D9A}" vid="{8E7A273A-B886-48B3-BE51-9F3EE60C7B1E}"/>
    </a:ext>
  </a:extLst>
</a:theme>
</file>

<file path=ppt/theme/theme4.xml><?xml version="1.0" encoding="utf-8"?>
<a:theme xmlns:a="http://schemas.openxmlformats.org/drawingml/2006/main" name="1_Оформление по умолчанию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33973</TotalTime>
  <Words>768</Words>
  <Application>Microsoft Office PowerPoint</Application>
  <PresentationFormat>Широкоэкранный</PresentationFormat>
  <Paragraphs>131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9" baseType="lpstr">
      <vt:lpstr>Arial</vt:lpstr>
      <vt:lpstr>Calibri</vt:lpstr>
      <vt:lpstr>Calibri Light</vt:lpstr>
      <vt:lpstr>Circe Bold</vt:lpstr>
      <vt:lpstr>Circe Light</vt:lpstr>
      <vt:lpstr>Montserrat</vt:lpstr>
      <vt:lpstr>Times New Roman</vt:lpstr>
      <vt:lpstr>Verdana</vt:lpstr>
      <vt:lpstr>Титул2</vt:lpstr>
      <vt:lpstr>Специальное оформление</vt:lpstr>
      <vt:lpstr>Титул6</vt:lpstr>
      <vt:lpstr>1_Оформление по умолчанию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Криштафович М.В.</dc:creator>
  <cp:lastModifiedBy>Юркова В.А.</cp:lastModifiedBy>
  <cp:revision>1503</cp:revision>
  <cp:lastPrinted>2022-10-10T12:11:57Z</cp:lastPrinted>
  <dcterms:created xsi:type="dcterms:W3CDTF">2021-05-14T06:12:30Z</dcterms:created>
  <dcterms:modified xsi:type="dcterms:W3CDTF">2022-11-10T10:49:25Z</dcterms:modified>
</cp:coreProperties>
</file>